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7" r:id="rId2"/>
    <p:sldId id="262" r:id="rId3"/>
    <p:sldId id="263" r:id="rId4"/>
    <p:sldId id="300" r:id="rId5"/>
    <p:sldId id="301" r:id="rId6"/>
    <p:sldId id="303" r:id="rId7"/>
    <p:sldId id="264" r:id="rId8"/>
    <p:sldId id="265" r:id="rId9"/>
    <p:sldId id="299" r:id="rId10"/>
    <p:sldId id="271" r:id="rId11"/>
    <p:sldId id="325" r:id="rId12"/>
    <p:sldId id="274" r:id="rId13"/>
    <p:sldId id="273" r:id="rId14"/>
    <p:sldId id="285" r:id="rId15"/>
    <p:sldId id="267" r:id="rId16"/>
    <p:sldId id="268" r:id="rId17"/>
    <p:sldId id="276" r:id="rId18"/>
    <p:sldId id="280" r:id="rId19"/>
    <p:sldId id="279" r:id="rId20"/>
    <p:sldId id="277" r:id="rId21"/>
    <p:sldId id="304" r:id="rId22"/>
    <p:sldId id="306" r:id="rId23"/>
    <p:sldId id="305" r:id="rId24"/>
    <p:sldId id="278" r:id="rId25"/>
    <p:sldId id="310" r:id="rId26"/>
    <p:sldId id="311" r:id="rId27"/>
    <p:sldId id="298" r:id="rId28"/>
    <p:sldId id="312" r:id="rId29"/>
    <p:sldId id="284" r:id="rId30"/>
    <p:sldId id="287" r:id="rId31"/>
    <p:sldId id="321" r:id="rId32"/>
    <p:sldId id="288" r:id="rId33"/>
    <p:sldId id="320" r:id="rId34"/>
    <p:sldId id="322" r:id="rId35"/>
    <p:sldId id="290" r:id="rId36"/>
    <p:sldId id="289" r:id="rId37"/>
    <p:sldId id="323" r:id="rId38"/>
    <p:sldId id="291" r:id="rId39"/>
    <p:sldId id="292" r:id="rId40"/>
    <p:sldId id="314" r:id="rId41"/>
    <p:sldId id="315" r:id="rId42"/>
    <p:sldId id="316" r:id="rId43"/>
    <p:sldId id="317" r:id="rId44"/>
    <p:sldId id="318" r:id="rId45"/>
    <p:sldId id="295" r:id="rId46"/>
    <p:sldId id="319" r:id="rId47"/>
    <p:sldId id="297" r:id="rId48"/>
    <p:sldId id="269"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extLst/>
  </p:cmAuthor>
  <p:cmAuthor id="2" name="Charlotte Jeans" initials="" lastIdx="2" clrIdx="1"/>
  <p:cmAuthor id="3" name="Duche, Soundia" initials="DS" lastIdx="9" clrIdx="2">
    <p:extLst>
      <p:ext uri="{19B8F6BF-5375-455C-9EA6-DF929625EA0E}">
        <p15:presenceInfo xmlns:p15="http://schemas.microsoft.com/office/powerpoint/2012/main" userId="S-1-5-21-776561741-1292428093-725345543-199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5" autoAdjust="0"/>
    <p:restoredTop sz="93169" autoAdjust="0"/>
  </p:normalViewPr>
  <p:slideViewPr>
    <p:cSldViewPr>
      <p:cViewPr varScale="1">
        <p:scale>
          <a:sx n="108" d="100"/>
          <a:sy n="108" d="100"/>
        </p:scale>
        <p:origin x="1446" y="102"/>
      </p:cViewPr>
      <p:guideLst>
        <p:guide orient="horz" pos="2160"/>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4" d="100"/>
          <a:sy n="84" d="100"/>
        </p:scale>
        <p:origin x="195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299826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
        <p:nvSpPr>
          <p:cNvPr id="6" name="Notes Placeholder 5">
            <a:extLst>
              <a:ext uri="{FF2B5EF4-FFF2-40B4-BE49-F238E27FC236}">
                <a16:creationId xmlns:a16="http://schemas.microsoft.com/office/drawing/2014/main" id="{C96D57DC-B0CF-4DC7-BBA1-013280F1DA2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4364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12</a:t>
            </a:fld>
            <a:endParaRPr lang="en-US" dirty="0"/>
          </a:p>
        </p:txBody>
      </p:sp>
      <p:sp>
        <p:nvSpPr>
          <p:cNvPr id="6" name="Notes Placeholder 5">
            <a:extLst>
              <a:ext uri="{FF2B5EF4-FFF2-40B4-BE49-F238E27FC236}">
                <a16:creationId xmlns:a16="http://schemas.microsoft.com/office/drawing/2014/main" id="{7182C0DB-31F3-40CB-BF7F-991D775226A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989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180858B-4606-43B4-9CF8-CE967952FE39}" type="slidenum">
              <a:rPr lang="en-US" smtClean="0"/>
              <a:pPr/>
              <a:t>13</a:t>
            </a:fld>
            <a:endParaRPr lang="en-US"/>
          </a:p>
        </p:txBody>
      </p:sp>
      <p:sp>
        <p:nvSpPr>
          <p:cNvPr id="6" name="Notes Placeholder 5">
            <a:extLst>
              <a:ext uri="{FF2B5EF4-FFF2-40B4-BE49-F238E27FC236}">
                <a16:creationId xmlns:a16="http://schemas.microsoft.com/office/drawing/2014/main" id="{1C68C906-424C-4DAD-A5DF-E60AB087034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6184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14</a:t>
            </a:fld>
            <a:endParaRPr lang="en-US" dirty="0"/>
          </a:p>
        </p:txBody>
      </p:sp>
      <p:sp>
        <p:nvSpPr>
          <p:cNvPr id="6" name="Notes Placeholder 5">
            <a:extLst>
              <a:ext uri="{FF2B5EF4-FFF2-40B4-BE49-F238E27FC236}">
                <a16:creationId xmlns:a16="http://schemas.microsoft.com/office/drawing/2014/main" id="{E2A77B8F-409C-4045-A3A9-FBE1242994F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4395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15</a:t>
            </a:fld>
            <a:endParaRPr lang="en-US" dirty="0"/>
          </a:p>
        </p:txBody>
      </p:sp>
    </p:spTree>
    <p:extLst>
      <p:ext uri="{BB962C8B-B14F-4D97-AF65-F5344CB8AC3E}">
        <p14:creationId xmlns:p14="http://schemas.microsoft.com/office/powerpoint/2010/main" val="294142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16</a:t>
            </a:fld>
            <a:endParaRPr lang="en-US" dirty="0"/>
          </a:p>
        </p:txBody>
      </p:sp>
    </p:spTree>
    <p:extLst>
      <p:ext uri="{BB962C8B-B14F-4D97-AF65-F5344CB8AC3E}">
        <p14:creationId xmlns:p14="http://schemas.microsoft.com/office/powerpoint/2010/main" val="9476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17</a:t>
            </a:fld>
            <a:endParaRPr lang="en-US" dirty="0"/>
          </a:p>
        </p:txBody>
      </p:sp>
      <p:sp>
        <p:nvSpPr>
          <p:cNvPr id="6" name="Notes Placeholder 5">
            <a:extLst>
              <a:ext uri="{FF2B5EF4-FFF2-40B4-BE49-F238E27FC236}">
                <a16:creationId xmlns:a16="http://schemas.microsoft.com/office/drawing/2014/main" id="{C579A3BE-676D-4F5E-829F-76498FEB3B5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60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18</a:t>
            </a:fld>
            <a:endParaRPr lang="en-US" dirty="0"/>
          </a:p>
        </p:txBody>
      </p:sp>
      <p:sp>
        <p:nvSpPr>
          <p:cNvPr id="6" name="Notes Placeholder 5">
            <a:extLst>
              <a:ext uri="{FF2B5EF4-FFF2-40B4-BE49-F238E27FC236}">
                <a16:creationId xmlns:a16="http://schemas.microsoft.com/office/drawing/2014/main" id="{EDFC4C9C-133A-4DD3-BBD2-413DDDB656B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0347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19</a:t>
            </a:fld>
            <a:endParaRPr lang="en-US" dirty="0"/>
          </a:p>
        </p:txBody>
      </p:sp>
      <p:sp>
        <p:nvSpPr>
          <p:cNvPr id="6" name="Notes Placeholder 5">
            <a:extLst>
              <a:ext uri="{FF2B5EF4-FFF2-40B4-BE49-F238E27FC236}">
                <a16:creationId xmlns:a16="http://schemas.microsoft.com/office/drawing/2014/main" id="{0D6BE103-9A3F-4EC4-932F-90651904EDBF}"/>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Limited IRB Review Requirements for Exemptions 2(iii) and 3(i)(c):  IRB must ensure that adequate provisions exist to protect the privacy of subjects and maintain the confidentiality of their data</a:t>
            </a:r>
          </a:p>
          <a:p>
            <a:endParaRPr lang="en-US" dirty="0"/>
          </a:p>
        </p:txBody>
      </p:sp>
    </p:spTree>
    <p:extLst>
      <p:ext uri="{BB962C8B-B14F-4D97-AF65-F5344CB8AC3E}">
        <p14:creationId xmlns:p14="http://schemas.microsoft.com/office/powerpoint/2010/main" val="68178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44674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20</a:t>
            </a:fld>
            <a:endParaRPr lang="en-US" dirty="0"/>
          </a:p>
        </p:txBody>
      </p:sp>
    </p:spTree>
    <p:extLst>
      <p:ext uri="{BB962C8B-B14F-4D97-AF65-F5344CB8AC3E}">
        <p14:creationId xmlns:p14="http://schemas.microsoft.com/office/powerpoint/2010/main" val="239936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
        <p:nvSpPr>
          <p:cNvPr id="6" name="Notes Placeholder 5">
            <a:extLst>
              <a:ext uri="{FF2B5EF4-FFF2-40B4-BE49-F238E27FC236}">
                <a16:creationId xmlns:a16="http://schemas.microsoft.com/office/drawing/2014/main" id="{D790786F-AFBE-4568-859E-59FB7958EF0D}"/>
              </a:ext>
            </a:extLst>
          </p:cNvPr>
          <p:cNvSpPr>
            <a:spLocks noGrp="1"/>
          </p:cNvSpPr>
          <p:nvPr>
            <p:ph type="body" sz="quarter" idx="3"/>
          </p:nvPr>
        </p:nvSpPr>
        <p:spPr/>
        <p:txBody>
          <a:bodyPr/>
          <a:lstStyle/>
          <a:p>
            <a:pPr marL="285750" indent="-285750">
              <a:buFont typeface="Wingdings" panose="05000000000000000000" pitchFamily="2" charset="2"/>
              <a:buChar char="Ø"/>
            </a:pPr>
            <a:r>
              <a:rPr lang="en-US" sz="1200" dirty="0"/>
              <a:t>Category 1 because morning rounds and morning report are normal educational practices conducted in the VA which is an established educational setting where residents are educated.</a:t>
            </a:r>
          </a:p>
          <a:p>
            <a:endParaRPr lang="en-US" sz="1200" dirty="0"/>
          </a:p>
          <a:p>
            <a:pPr marL="285750" indent="-285750">
              <a:buFont typeface="Wingdings" panose="05000000000000000000" pitchFamily="2" charset="2"/>
              <a:buChar char="Ø"/>
            </a:pPr>
            <a:r>
              <a:rPr lang="en-US" sz="1200" dirty="0"/>
              <a:t>Category 2 because the study also includes interviews.</a:t>
            </a:r>
          </a:p>
          <a:p>
            <a:endParaRPr lang="en-US" dirty="0"/>
          </a:p>
        </p:txBody>
      </p:sp>
    </p:spTree>
    <p:extLst>
      <p:ext uri="{BB962C8B-B14F-4D97-AF65-F5344CB8AC3E}">
        <p14:creationId xmlns:p14="http://schemas.microsoft.com/office/powerpoint/2010/main" val="32104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22</a:t>
            </a:fld>
            <a:endParaRPr lang="en-US" dirty="0"/>
          </a:p>
        </p:txBody>
      </p:sp>
      <p:sp>
        <p:nvSpPr>
          <p:cNvPr id="6" name="Notes Placeholder 5">
            <a:extLst>
              <a:ext uri="{FF2B5EF4-FFF2-40B4-BE49-F238E27FC236}">
                <a16:creationId xmlns:a16="http://schemas.microsoft.com/office/drawing/2014/main" id="{B8BB484B-00B9-4C77-B53F-35F73B70642C}"/>
              </a:ext>
            </a:extLst>
          </p:cNvPr>
          <p:cNvSpPr>
            <a:spLocks noGrp="1"/>
          </p:cNvSpPr>
          <p:nvPr>
            <p:ph type="body" sz="quarter" idx="3"/>
          </p:nvPr>
        </p:nvSpPr>
        <p:spPr/>
        <p:txBody>
          <a:bodyPr/>
          <a:lstStyle/>
          <a:p>
            <a:pPr marL="171450" lvl="0" indent="-171450">
              <a:buFont typeface="Wingdings" panose="05000000000000000000" pitchFamily="2" charset="2"/>
              <a:buChar char="Ø"/>
            </a:pPr>
            <a:r>
              <a:rPr lang="en-US" sz="1200" dirty="0"/>
              <a:t>Limited IRB review would be required for exempt category 2 if the information collected was identifiable and would place the subjects at risk. </a:t>
            </a:r>
          </a:p>
          <a:p>
            <a:pPr lvl="0"/>
            <a:endParaRPr lang="en-US" sz="1200" dirty="0"/>
          </a:p>
          <a:p>
            <a:pPr marL="171450" lvl="0" indent="-171450">
              <a:buFont typeface="Wingdings" panose="05000000000000000000" pitchFamily="2" charset="2"/>
              <a:buChar char="Ø"/>
            </a:pPr>
            <a:r>
              <a:rPr lang="en-US" sz="1200" dirty="0">
                <a:solidFill>
                  <a:prstClr val="black"/>
                </a:solidFill>
              </a:rPr>
              <a:t>While identifiable information is being collected, since the interviews are about the resident’s opinions about the optimal format for delivering training, we felt that sharing those opinions would not place the subjects at risk of criminal or civil liability or be damaging to their educational advancement.</a:t>
            </a:r>
          </a:p>
          <a:p>
            <a:pPr lvl="0"/>
            <a:endParaRPr lang="en-US" sz="1200" dirty="0">
              <a:solidFill>
                <a:prstClr val="black"/>
              </a:solidFill>
            </a:endParaRPr>
          </a:p>
          <a:p>
            <a:pPr marL="171450" lvl="0" indent="-171450">
              <a:buFont typeface="Wingdings" panose="05000000000000000000" pitchFamily="2" charset="2"/>
              <a:buChar char="Ø"/>
            </a:pPr>
            <a:r>
              <a:rPr lang="en-US" sz="1200" dirty="0">
                <a:solidFill>
                  <a:prstClr val="black"/>
                </a:solidFill>
              </a:rPr>
              <a:t>However, if one felt that subjects responses would place them at risk, then the study would qualify for exempt category 2(iii) and would require limited IRB review.</a:t>
            </a:r>
          </a:p>
          <a:p>
            <a:endParaRPr lang="en-US" dirty="0"/>
          </a:p>
        </p:txBody>
      </p:sp>
    </p:spTree>
    <p:extLst>
      <p:ext uri="{BB962C8B-B14F-4D97-AF65-F5344CB8AC3E}">
        <p14:creationId xmlns:p14="http://schemas.microsoft.com/office/powerpoint/2010/main" val="2804178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23</a:t>
            </a:fld>
            <a:endParaRPr lang="en-US" dirty="0"/>
          </a:p>
        </p:txBody>
      </p:sp>
    </p:spTree>
    <p:extLst>
      <p:ext uri="{BB962C8B-B14F-4D97-AF65-F5344CB8AC3E}">
        <p14:creationId xmlns:p14="http://schemas.microsoft.com/office/powerpoint/2010/main" val="2903149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24</a:t>
            </a:fld>
            <a:endParaRPr lang="en-US" dirty="0"/>
          </a:p>
        </p:txBody>
      </p:sp>
      <p:sp>
        <p:nvSpPr>
          <p:cNvPr id="6" name="Notes Placeholder 5">
            <a:extLst>
              <a:ext uri="{FF2B5EF4-FFF2-40B4-BE49-F238E27FC236}">
                <a16:creationId xmlns:a16="http://schemas.microsoft.com/office/drawing/2014/main" id="{C5343DDE-82EF-4B2D-9538-C4AF527ED747}"/>
              </a:ext>
            </a:extLst>
          </p:cNvPr>
          <p:cNvSpPr>
            <a:spLocks noGrp="1"/>
          </p:cNvSpPr>
          <p:nvPr>
            <p:ph type="body" sz="quarter" idx="3"/>
          </p:nvPr>
        </p:nvSpPr>
        <p:spPr/>
        <p:txBody>
          <a:bodyPr/>
          <a:lstStyle/>
          <a:p>
            <a:endParaRPr lang="en-US" dirty="0"/>
          </a:p>
          <a:p>
            <a:r>
              <a:rPr lang="en-US" dirty="0"/>
              <a:t>Because the surveys will now take time away from the learning activity, the study would no longer qualify for exempt category 1 but would still qualify for exempt category 2.</a:t>
            </a:r>
          </a:p>
          <a:p>
            <a:endParaRPr lang="en-US" dirty="0"/>
          </a:p>
        </p:txBody>
      </p:sp>
    </p:spTree>
    <p:extLst>
      <p:ext uri="{BB962C8B-B14F-4D97-AF65-F5344CB8AC3E}">
        <p14:creationId xmlns:p14="http://schemas.microsoft.com/office/powerpoint/2010/main" val="3959128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25</a:t>
            </a:fld>
            <a:endParaRPr lang="en-US" dirty="0"/>
          </a:p>
        </p:txBody>
      </p:sp>
    </p:spTree>
    <p:extLst>
      <p:ext uri="{BB962C8B-B14F-4D97-AF65-F5344CB8AC3E}">
        <p14:creationId xmlns:p14="http://schemas.microsoft.com/office/powerpoint/2010/main" val="4221445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26</a:t>
            </a:fld>
            <a:endParaRPr lang="en-US" dirty="0"/>
          </a:p>
        </p:txBody>
      </p:sp>
      <p:sp>
        <p:nvSpPr>
          <p:cNvPr id="6" name="Notes Placeholder 5">
            <a:extLst>
              <a:ext uri="{FF2B5EF4-FFF2-40B4-BE49-F238E27FC236}">
                <a16:creationId xmlns:a16="http://schemas.microsoft.com/office/drawing/2014/main" id="{E204F723-6482-4255-8DD3-0BEE7792CB75}"/>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told that some of the questions asked during the interview will be about illegal drug use.  Additionally, given the nature of the study and the subject population enrolled, subjects may divulge additional information that could possibly place them at risk since the topic of the study is about coping mechanisms of subjects with PTSD.</a:t>
            </a:r>
          </a:p>
          <a:p>
            <a:endParaRPr lang="en-US" dirty="0"/>
          </a:p>
        </p:txBody>
      </p:sp>
    </p:spTree>
    <p:extLst>
      <p:ext uri="{BB962C8B-B14F-4D97-AF65-F5344CB8AC3E}">
        <p14:creationId xmlns:p14="http://schemas.microsoft.com/office/powerpoint/2010/main" val="358885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27</a:t>
            </a:fld>
            <a:endParaRPr lang="en-US" dirty="0"/>
          </a:p>
        </p:txBody>
      </p:sp>
      <p:sp>
        <p:nvSpPr>
          <p:cNvPr id="6" name="Notes Placeholder 5">
            <a:extLst>
              <a:ext uri="{FF2B5EF4-FFF2-40B4-BE49-F238E27FC236}">
                <a16:creationId xmlns:a16="http://schemas.microsoft.com/office/drawing/2014/main" id="{C54FB3D4-4299-43EA-9994-98AED3AAAE5B}"/>
              </a:ext>
            </a:extLst>
          </p:cNvPr>
          <p:cNvSpPr>
            <a:spLocks noGrp="1"/>
          </p:cNvSpPr>
          <p:nvPr>
            <p:ph type="body" sz="quarter" idx="3"/>
          </p:nvPr>
        </p:nvSpPr>
        <p:spPr/>
        <p:txBody>
          <a:bodyPr/>
          <a:lstStyle/>
          <a:p>
            <a:r>
              <a:rPr lang="en-US" dirty="0"/>
              <a:t>Correct answer:  C – whether the study should have a </a:t>
            </a:r>
            <a:r>
              <a:rPr lang="en-US" dirty="0" err="1"/>
              <a:t>CoC</a:t>
            </a:r>
            <a:endParaRPr lang="en-US" dirty="0"/>
          </a:p>
          <a:p>
            <a:endParaRPr lang="en-US" dirty="0"/>
          </a:p>
          <a:p>
            <a:r>
              <a:rPr lang="en-US" dirty="0"/>
              <a:t>Remember that for category 2iii the limited IRB review is limited to whether adequate provisions exist to protect the privacy of the subjects and the confidentiality of their data.</a:t>
            </a:r>
          </a:p>
          <a:p>
            <a:endParaRPr lang="en-US" dirty="0"/>
          </a:p>
          <a:p>
            <a:r>
              <a:rPr lang="en-US" dirty="0"/>
              <a:t>That is all the IRB is charged with reviewing.  Options a and b are important to take into consideration but that should be reviewed by the R&amp;D Committee as the IRB is only responsible for ensuring that the limited IRB review criteria for this exemption have been met.</a:t>
            </a:r>
          </a:p>
        </p:txBody>
      </p:sp>
    </p:spTree>
    <p:extLst>
      <p:ext uri="{BB962C8B-B14F-4D97-AF65-F5344CB8AC3E}">
        <p14:creationId xmlns:p14="http://schemas.microsoft.com/office/powerpoint/2010/main" val="40468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28</a:t>
            </a:fld>
            <a:endParaRPr lang="en-US" dirty="0"/>
          </a:p>
        </p:txBody>
      </p:sp>
    </p:spTree>
    <p:extLst>
      <p:ext uri="{BB962C8B-B14F-4D97-AF65-F5344CB8AC3E}">
        <p14:creationId xmlns:p14="http://schemas.microsoft.com/office/powerpoint/2010/main" val="3435892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29</a:t>
            </a:fld>
            <a:endParaRPr lang="en-US" dirty="0"/>
          </a:p>
        </p:txBody>
      </p:sp>
      <p:sp>
        <p:nvSpPr>
          <p:cNvPr id="6" name="Notes Placeholder 5">
            <a:extLst>
              <a:ext uri="{FF2B5EF4-FFF2-40B4-BE49-F238E27FC236}">
                <a16:creationId xmlns:a16="http://schemas.microsoft.com/office/drawing/2014/main" id="{9AB3BFAE-3685-4FED-B271-9C073B0636F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0107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a:t>
            </a:fld>
            <a:endParaRPr lang="en-US" dirty="0"/>
          </a:p>
        </p:txBody>
      </p:sp>
      <p:sp>
        <p:nvSpPr>
          <p:cNvPr id="6" name="Notes Placeholder 5">
            <a:extLst>
              <a:ext uri="{FF2B5EF4-FFF2-40B4-BE49-F238E27FC236}">
                <a16:creationId xmlns:a16="http://schemas.microsoft.com/office/drawing/2014/main" id="{1383515F-2A55-44AD-908D-F842B9DBCFE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930610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30</a:t>
            </a:fld>
            <a:endParaRPr lang="en-US" dirty="0"/>
          </a:p>
        </p:txBody>
      </p:sp>
      <p:sp>
        <p:nvSpPr>
          <p:cNvPr id="6" name="Notes Placeholder 5">
            <a:extLst>
              <a:ext uri="{FF2B5EF4-FFF2-40B4-BE49-F238E27FC236}">
                <a16:creationId xmlns:a16="http://schemas.microsoft.com/office/drawing/2014/main" id="{FD47B872-CEBC-4A6A-BBC8-BA2AD619009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35122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31</a:t>
            </a:fld>
            <a:endParaRPr lang="en-US" dirty="0"/>
          </a:p>
        </p:txBody>
      </p:sp>
      <p:sp>
        <p:nvSpPr>
          <p:cNvPr id="6" name="Notes Placeholder 5">
            <a:extLst>
              <a:ext uri="{FF2B5EF4-FFF2-40B4-BE49-F238E27FC236}">
                <a16:creationId xmlns:a16="http://schemas.microsoft.com/office/drawing/2014/main" id="{77723C3A-1534-4CBE-9482-F1800B7F670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28026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32</a:t>
            </a:fld>
            <a:endParaRPr lang="en-US" dirty="0"/>
          </a:p>
        </p:txBody>
      </p:sp>
      <p:sp>
        <p:nvSpPr>
          <p:cNvPr id="6" name="Notes Placeholder 5">
            <a:extLst>
              <a:ext uri="{FF2B5EF4-FFF2-40B4-BE49-F238E27FC236}">
                <a16:creationId xmlns:a16="http://schemas.microsoft.com/office/drawing/2014/main" id="{9467091A-6935-41B2-8792-FFD0F539E9B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11727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33</a:t>
            </a:fld>
            <a:endParaRPr lang="en-US" dirty="0"/>
          </a:p>
        </p:txBody>
      </p:sp>
      <p:sp>
        <p:nvSpPr>
          <p:cNvPr id="6" name="Notes Placeholder 5">
            <a:extLst>
              <a:ext uri="{FF2B5EF4-FFF2-40B4-BE49-F238E27FC236}">
                <a16:creationId xmlns:a16="http://schemas.microsoft.com/office/drawing/2014/main" id="{F126C750-C5BF-4BE3-BA54-F27EA3E47400}"/>
              </a:ext>
            </a:extLst>
          </p:cNvPr>
          <p:cNvSpPr>
            <a:spLocks noGrp="1"/>
          </p:cNvSpPr>
          <p:nvPr>
            <p:ph type="body" sz="quarter" idx="3"/>
          </p:nvPr>
        </p:nvSpPr>
        <p:spPr/>
        <p:txBody>
          <a:bodyPr/>
          <a:lstStyle/>
          <a:p>
            <a:r>
              <a:rPr lang="en-US" dirty="0"/>
              <a:t>See next slide for breakdown of why we felt the study could be considered a benign behavioral intervention.</a:t>
            </a:r>
          </a:p>
        </p:txBody>
      </p:sp>
    </p:spTree>
    <p:extLst>
      <p:ext uri="{BB962C8B-B14F-4D97-AF65-F5344CB8AC3E}">
        <p14:creationId xmlns:p14="http://schemas.microsoft.com/office/powerpoint/2010/main" val="2049163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34</a:t>
            </a:fld>
            <a:endParaRPr lang="en-US" dirty="0"/>
          </a:p>
        </p:txBody>
      </p:sp>
    </p:spTree>
    <p:extLst>
      <p:ext uri="{BB962C8B-B14F-4D97-AF65-F5344CB8AC3E}">
        <p14:creationId xmlns:p14="http://schemas.microsoft.com/office/powerpoint/2010/main" val="265826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35</a:t>
            </a:fld>
            <a:endParaRPr lang="en-US" dirty="0"/>
          </a:p>
        </p:txBody>
      </p:sp>
    </p:spTree>
    <p:extLst>
      <p:ext uri="{BB962C8B-B14F-4D97-AF65-F5344CB8AC3E}">
        <p14:creationId xmlns:p14="http://schemas.microsoft.com/office/powerpoint/2010/main" val="4214577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36</a:t>
            </a:fld>
            <a:endParaRPr lang="en-US" dirty="0"/>
          </a:p>
        </p:txBody>
      </p:sp>
      <p:sp>
        <p:nvSpPr>
          <p:cNvPr id="6" name="Notes Placeholder 5">
            <a:extLst>
              <a:ext uri="{FF2B5EF4-FFF2-40B4-BE49-F238E27FC236}">
                <a16:creationId xmlns:a16="http://schemas.microsoft.com/office/drawing/2014/main" id="{49F56F65-4CC2-46D8-9125-C9D56D5BAABD}"/>
              </a:ext>
            </a:extLst>
          </p:cNvPr>
          <p:cNvSpPr>
            <a:spLocks noGrp="1"/>
          </p:cNvSpPr>
          <p:nvPr>
            <p:ph type="body" sz="quarter" idx="3"/>
          </p:nvPr>
        </p:nvSpPr>
        <p:spPr/>
        <p:txBody>
          <a:bodyPr/>
          <a:lstStyle/>
          <a:p>
            <a:r>
              <a:rPr lang="en-US" dirty="0"/>
              <a:t>No longer eligible for exempt cat 3 due to the fact that medical interventions are being employed.   </a:t>
            </a:r>
          </a:p>
          <a:p>
            <a:endParaRPr lang="en-US" dirty="0"/>
          </a:p>
          <a:p>
            <a:r>
              <a:rPr lang="en-US" dirty="0"/>
              <a:t>No other exempt category allows for the collection of blood pressure , pulse, and cortisol measurements from saliva.</a:t>
            </a:r>
          </a:p>
          <a:p>
            <a:endParaRPr lang="en-US" dirty="0"/>
          </a:p>
        </p:txBody>
      </p:sp>
    </p:spTree>
    <p:extLst>
      <p:ext uri="{BB962C8B-B14F-4D97-AF65-F5344CB8AC3E}">
        <p14:creationId xmlns:p14="http://schemas.microsoft.com/office/powerpoint/2010/main" val="1987664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37</a:t>
            </a:fld>
            <a:endParaRPr lang="en-US" dirty="0"/>
          </a:p>
        </p:txBody>
      </p:sp>
    </p:spTree>
    <p:extLst>
      <p:ext uri="{BB962C8B-B14F-4D97-AF65-F5344CB8AC3E}">
        <p14:creationId xmlns:p14="http://schemas.microsoft.com/office/powerpoint/2010/main" val="2243313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38</a:t>
            </a:fld>
            <a:endParaRPr lang="en-US" dirty="0"/>
          </a:p>
        </p:txBody>
      </p:sp>
      <p:sp>
        <p:nvSpPr>
          <p:cNvPr id="6" name="Notes Placeholder 5">
            <a:extLst>
              <a:ext uri="{FF2B5EF4-FFF2-40B4-BE49-F238E27FC236}">
                <a16:creationId xmlns:a16="http://schemas.microsoft.com/office/drawing/2014/main" id="{A0D25F45-C47F-4628-8DC2-9D2AC03BC6E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17012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39</a:t>
            </a:fld>
            <a:endParaRPr lang="en-US" dirty="0"/>
          </a:p>
        </p:txBody>
      </p:sp>
      <p:sp>
        <p:nvSpPr>
          <p:cNvPr id="6" name="Notes Placeholder 5">
            <a:extLst>
              <a:ext uri="{FF2B5EF4-FFF2-40B4-BE49-F238E27FC236}">
                <a16:creationId xmlns:a16="http://schemas.microsoft.com/office/drawing/2014/main" id="{170A7FAC-15C3-4103-83B5-FB7AFEA94E6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8904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
        <p:nvSpPr>
          <p:cNvPr id="6" name="Notes Placeholder 5">
            <a:extLst>
              <a:ext uri="{FF2B5EF4-FFF2-40B4-BE49-F238E27FC236}">
                <a16:creationId xmlns:a16="http://schemas.microsoft.com/office/drawing/2014/main" id="{A9C78E26-805B-4226-B975-B62BF99C500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13790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40</a:t>
            </a:fld>
            <a:endParaRPr lang="en-US" dirty="0"/>
          </a:p>
        </p:txBody>
      </p:sp>
    </p:spTree>
    <p:extLst>
      <p:ext uri="{BB962C8B-B14F-4D97-AF65-F5344CB8AC3E}">
        <p14:creationId xmlns:p14="http://schemas.microsoft.com/office/powerpoint/2010/main" val="1904226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41</a:t>
            </a:fld>
            <a:endParaRPr lang="en-US" dirty="0"/>
          </a:p>
        </p:txBody>
      </p:sp>
      <p:sp>
        <p:nvSpPr>
          <p:cNvPr id="6" name="Notes Placeholder 5">
            <a:extLst>
              <a:ext uri="{FF2B5EF4-FFF2-40B4-BE49-F238E27FC236}">
                <a16:creationId xmlns:a16="http://schemas.microsoft.com/office/drawing/2014/main" id="{03408D0A-6529-4618-86D8-E2A54EE6BCE1}"/>
              </a:ext>
            </a:extLst>
          </p:cNvPr>
          <p:cNvSpPr>
            <a:spLocks noGrp="1"/>
          </p:cNvSpPr>
          <p:nvPr>
            <p:ph type="body" sz="quarter" idx="3"/>
          </p:nvPr>
        </p:nvSpPr>
        <p:spPr/>
        <p:txBody>
          <a:bodyPr/>
          <a:lstStyle/>
          <a:p>
            <a:pPr>
              <a:lnSpc>
                <a:spcPct val="150000"/>
              </a:lnSpc>
            </a:pPr>
            <a:r>
              <a:rPr lang="en-US" dirty="0"/>
              <a:t>Correct answers:  A (category 4i) and B (category 4iii).</a:t>
            </a:r>
          </a:p>
          <a:p>
            <a:pPr>
              <a:lnSpc>
                <a:spcPct val="150000"/>
              </a:lnSpc>
            </a:pPr>
            <a:r>
              <a:rPr lang="en-US" dirty="0"/>
              <a:t>4i – identifiable information that is publicly available</a:t>
            </a:r>
          </a:p>
          <a:p>
            <a:pPr>
              <a:lnSpc>
                <a:spcPct val="150000"/>
              </a:lnSpc>
            </a:pPr>
            <a:r>
              <a:rPr lang="en-US" dirty="0"/>
              <a:t>4iii – information protected under HIPAA</a:t>
            </a:r>
          </a:p>
          <a:p>
            <a:endParaRPr lang="en-US" dirty="0"/>
          </a:p>
        </p:txBody>
      </p:sp>
    </p:spTree>
    <p:extLst>
      <p:ext uri="{BB962C8B-B14F-4D97-AF65-F5344CB8AC3E}">
        <p14:creationId xmlns:p14="http://schemas.microsoft.com/office/powerpoint/2010/main" val="948585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42</a:t>
            </a:fld>
            <a:endParaRPr lang="en-US" dirty="0"/>
          </a:p>
        </p:txBody>
      </p:sp>
    </p:spTree>
    <p:extLst>
      <p:ext uri="{BB962C8B-B14F-4D97-AF65-F5344CB8AC3E}">
        <p14:creationId xmlns:p14="http://schemas.microsoft.com/office/powerpoint/2010/main" val="2778031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43</a:t>
            </a:fld>
            <a:endParaRPr lang="en-US" dirty="0"/>
          </a:p>
        </p:txBody>
      </p:sp>
      <p:sp>
        <p:nvSpPr>
          <p:cNvPr id="6" name="Notes Placeholder 5">
            <a:extLst>
              <a:ext uri="{FF2B5EF4-FFF2-40B4-BE49-F238E27FC236}">
                <a16:creationId xmlns:a16="http://schemas.microsoft.com/office/drawing/2014/main" id="{1B987608-9F1E-47F2-8972-6DE41B52BB5F}"/>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Yes – cat 4 (iii) as the study is being conducted at VA which is a covered entity, using data from the medical records which are protected by HIPAA.</a:t>
            </a:r>
          </a:p>
          <a:p>
            <a:endParaRPr lang="en-US" dirty="0"/>
          </a:p>
        </p:txBody>
      </p:sp>
    </p:spTree>
    <p:extLst>
      <p:ext uri="{BB962C8B-B14F-4D97-AF65-F5344CB8AC3E}">
        <p14:creationId xmlns:p14="http://schemas.microsoft.com/office/powerpoint/2010/main" val="2879754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44</a:t>
            </a:fld>
            <a:endParaRPr lang="en-US" dirty="0"/>
          </a:p>
        </p:txBody>
      </p:sp>
      <p:sp>
        <p:nvSpPr>
          <p:cNvPr id="6" name="Notes Placeholder 5">
            <a:extLst>
              <a:ext uri="{FF2B5EF4-FFF2-40B4-BE49-F238E27FC236}">
                <a16:creationId xmlns:a16="http://schemas.microsoft.com/office/drawing/2014/main" id="{8F5727A8-162D-492F-9073-DA5F98268E55}"/>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No:  Limited IRB is not required for this exemption</a:t>
            </a:r>
          </a:p>
          <a:p>
            <a:endParaRPr lang="en-US" dirty="0"/>
          </a:p>
        </p:txBody>
      </p:sp>
    </p:spTree>
    <p:extLst>
      <p:ext uri="{BB962C8B-B14F-4D97-AF65-F5344CB8AC3E}">
        <p14:creationId xmlns:p14="http://schemas.microsoft.com/office/powerpoint/2010/main" val="372645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45</a:t>
            </a:fld>
            <a:endParaRPr lang="en-US" dirty="0"/>
          </a:p>
        </p:txBody>
      </p:sp>
    </p:spTree>
    <p:extLst>
      <p:ext uri="{BB962C8B-B14F-4D97-AF65-F5344CB8AC3E}">
        <p14:creationId xmlns:p14="http://schemas.microsoft.com/office/powerpoint/2010/main" val="7399469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46</a:t>
            </a:fld>
            <a:endParaRPr lang="en-US" dirty="0"/>
          </a:p>
        </p:txBody>
      </p:sp>
      <p:sp>
        <p:nvSpPr>
          <p:cNvPr id="6" name="Notes Placeholder 5">
            <a:extLst>
              <a:ext uri="{FF2B5EF4-FFF2-40B4-BE49-F238E27FC236}">
                <a16:creationId xmlns:a16="http://schemas.microsoft.com/office/drawing/2014/main" id="{7B4AA4A0-4D6B-449B-A5D2-2B8F9D4F5000}"/>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Correct Answer:  No – a written HIPAA authorization was not obtained to allow disclosure of the subjects PHI information.  A waiver of HIPAA is not sufficient to meet the requirements of the Privacy Act.  The Privacy Act requires the authority to disclose identifiable information for non-permissible purposes.  That is typically achieved via a written HIPAA authorization signed by the subject or their personal representative.</a:t>
            </a:r>
          </a:p>
          <a:p>
            <a:endParaRPr lang="en-US" dirty="0"/>
          </a:p>
        </p:txBody>
      </p:sp>
    </p:spTree>
    <p:extLst>
      <p:ext uri="{BB962C8B-B14F-4D97-AF65-F5344CB8AC3E}">
        <p14:creationId xmlns:p14="http://schemas.microsoft.com/office/powerpoint/2010/main" val="40651178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47</a:t>
            </a:fld>
            <a:endParaRPr lang="en-US" dirty="0"/>
          </a:p>
        </p:txBody>
      </p:sp>
    </p:spTree>
    <p:extLst>
      <p:ext uri="{BB962C8B-B14F-4D97-AF65-F5344CB8AC3E}">
        <p14:creationId xmlns:p14="http://schemas.microsoft.com/office/powerpoint/2010/main" val="2143907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48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25465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5</a:t>
            </a:fld>
            <a:endParaRPr lang="en-US" dirty="0"/>
          </a:p>
        </p:txBody>
      </p:sp>
      <p:sp>
        <p:nvSpPr>
          <p:cNvPr id="6" name="Notes Placeholder 5">
            <a:extLst>
              <a:ext uri="{FF2B5EF4-FFF2-40B4-BE49-F238E27FC236}">
                <a16:creationId xmlns:a16="http://schemas.microsoft.com/office/drawing/2014/main" id="{AB3F981B-107F-417E-AAD4-BF1A3D57DF5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1747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6</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7" name="Notes Placeholder 6">
            <a:extLst>
              <a:ext uri="{FF2B5EF4-FFF2-40B4-BE49-F238E27FC236}">
                <a16:creationId xmlns:a16="http://schemas.microsoft.com/office/drawing/2014/main" id="{A67AF739-F102-441F-8209-24F0BC6C9C00}"/>
              </a:ext>
            </a:extLst>
          </p:cNvPr>
          <p:cNvSpPr>
            <a:spLocks noGrp="1"/>
          </p:cNvSpPr>
          <p:nvPr>
            <p:ph type="body" sz="quarter" idx="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7</a:t>
            </a:fld>
            <a:endParaRPr lang="en-US" dirty="0"/>
          </a:p>
        </p:txBody>
      </p:sp>
      <p:sp>
        <p:nvSpPr>
          <p:cNvPr id="6" name="Notes Placeholder 5">
            <a:extLst>
              <a:ext uri="{FF2B5EF4-FFF2-40B4-BE49-F238E27FC236}">
                <a16:creationId xmlns:a16="http://schemas.microsoft.com/office/drawing/2014/main" id="{2C99C928-1F88-4D8B-B84D-24720A304CB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321801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34EA58A-39E5-4D21-9D36-B59FED999BAC}" type="slidenum">
              <a:rPr lang="en-US" smtClean="0"/>
              <a:t>8</a:t>
            </a:fld>
            <a:endParaRPr lang="en-US" dirty="0"/>
          </a:p>
        </p:txBody>
      </p:sp>
      <p:sp>
        <p:nvSpPr>
          <p:cNvPr id="6" name="Notes Placeholder 5">
            <a:extLst>
              <a:ext uri="{FF2B5EF4-FFF2-40B4-BE49-F238E27FC236}">
                <a16:creationId xmlns:a16="http://schemas.microsoft.com/office/drawing/2014/main" id="{C73736B4-C5F7-477B-B899-E1B8D222810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523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EA58A-39E5-4D21-9D36-B59FED999BAC}" type="slidenum">
              <a:rPr lang="en-US" smtClean="0"/>
              <a:t>9</a:t>
            </a:fld>
            <a:endParaRPr lang="en-US" dirty="0"/>
          </a:p>
        </p:txBody>
      </p:sp>
    </p:spTree>
    <p:extLst>
      <p:ext uri="{BB962C8B-B14F-4D97-AF65-F5344CB8AC3E}">
        <p14:creationId xmlns:p14="http://schemas.microsoft.com/office/powerpoint/2010/main" val="1847206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research.va.gov/pride/cyberseminars/RevisedCommonRule-091918.cf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aw.cornell.edu/cfr/text/38/16.111#a_7"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aw.cornell.edu/cfr/text/38/16.111#a_7"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www.research.va.gov/pride/cyberseminars/default.cfm" TargetMode="External"/><Relationship Id="rId3" Type="http://schemas.openxmlformats.org/officeDocument/2006/relationships/hyperlink" Target="https://www.gpo.gov/fdsys/pkg/FR-2018-06-19/pdf/2018-13187.pdf" TargetMode="External"/><Relationship Id="rId7" Type="http://schemas.openxmlformats.org/officeDocument/2006/relationships/hyperlink" Target="https://www.research.va.gov/resources/policies/"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www.va.gov/vhapublications/ViewPublication.asp?pub_ID=3052" TargetMode="External"/><Relationship Id="rId5" Type="http://schemas.openxmlformats.org/officeDocument/2006/relationships/hyperlink" Target="https://www.gpo.gov/fdsys/pkg/CFR-2002-title38-vol1/pdf/CFR-2002-title38-vol1-part16.pdf" TargetMode="External"/><Relationship Id="rId4" Type="http://schemas.openxmlformats.org/officeDocument/2006/relationships/hyperlink" Target="https://www.gpo.gov/fdsys/pkg/FR-2017-01-19/pdf/2017-01058.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6480" y="3056716"/>
            <a:ext cx="8957520" cy="2232038"/>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br>
              <a:rPr lang="en-US" spc="100" dirty="0">
                <a:latin typeface="Tahoma" pitchFamily="34" charset="0"/>
                <a:cs typeface="Tahoma" pitchFamily="34" charset="0"/>
              </a:rPr>
            </a:br>
            <a:r>
              <a:rPr lang="en-US" sz="3100" spc="100" dirty="0">
                <a:latin typeface="Tahoma" pitchFamily="34" charset="0"/>
                <a:cs typeface="Tahoma" pitchFamily="34" charset="0"/>
              </a:rPr>
              <a:t>Exempt Research (Part 1): </a:t>
            </a:r>
            <a:br>
              <a:rPr lang="en-US" sz="3100" spc="100" dirty="0">
                <a:latin typeface="Tahoma" pitchFamily="34" charset="0"/>
                <a:cs typeface="Tahoma" pitchFamily="34" charset="0"/>
              </a:rPr>
            </a:br>
            <a:r>
              <a:rPr lang="en-US" sz="3100" spc="100" dirty="0">
                <a:latin typeface="Tahoma" pitchFamily="34" charset="0"/>
                <a:cs typeface="Tahoma" pitchFamily="34" charset="0"/>
              </a:rPr>
              <a:t>Categories 1-4</a:t>
            </a:r>
            <a:br>
              <a:rPr lang="en-US" sz="3100" spc="100" dirty="0">
                <a:latin typeface="Tahoma" pitchFamily="34" charset="0"/>
                <a:cs typeface="Tahoma" pitchFamily="34" charset="0"/>
              </a:rPr>
            </a:br>
            <a:br>
              <a:rPr lang="en-US" sz="3100" spc="100" dirty="0">
                <a:latin typeface="Tahoma" pitchFamily="34" charset="0"/>
                <a:cs typeface="Tahoma" pitchFamily="34" charset="0"/>
              </a:rPr>
            </a:br>
            <a:r>
              <a:rPr lang="en-US" sz="3100" spc="100" dirty="0">
                <a:latin typeface="Tahoma" pitchFamily="34" charset="0"/>
                <a:cs typeface="Tahoma" pitchFamily="34" charset="0"/>
              </a:rPr>
              <a:t>	</a:t>
            </a:r>
            <a:endParaRPr lang="en-US" sz="3100" b="0" spc="100" dirty="0">
              <a:latin typeface="Tahoma" pitchFamily="34" charset="0"/>
              <a:cs typeface="Tahoma" pitchFamily="34" charset="0"/>
            </a:endParaRPr>
          </a:p>
        </p:txBody>
      </p:sp>
      <p:sp>
        <p:nvSpPr>
          <p:cNvPr id="4" name="TextBox 3"/>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March 14, 2019</a:t>
            </a:r>
          </a:p>
        </p:txBody>
      </p:sp>
      <p:sp>
        <p:nvSpPr>
          <p:cNvPr id="5" name="TextBox 4">
            <a:extLst>
              <a:ext uri="{FF2B5EF4-FFF2-40B4-BE49-F238E27FC236}">
                <a16:creationId xmlns:a16="http://schemas.microsoft.com/office/drawing/2014/main" id="{2E4EAE64-B11D-481C-BB6D-0B4DF16A926A}"/>
              </a:ext>
            </a:extLst>
          </p:cNvPr>
          <p:cNvSpPr txBox="1"/>
          <p:nvPr/>
        </p:nvSpPr>
        <p:spPr>
          <a:xfrm>
            <a:off x="6400800" y="3056716"/>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(631) 992-3221</a:t>
            </a:r>
          </a:p>
          <a:p>
            <a:r>
              <a:rPr lang="en-US" sz="1400" dirty="0"/>
              <a:t>Access Code: 546-061-659</a:t>
            </a:r>
          </a:p>
          <a:p>
            <a:r>
              <a:rPr lang="en-US" sz="1400" dirty="0"/>
              <a:t>Slides in “Handout” Tab</a:t>
            </a:r>
          </a:p>
        </p:txBody>
      </p:sp>
      <p:sp>
        <p:nvSpPr>
          <p:cNvPr id="6" name="Subtitle 2">
            <a:extLst>
              <a:ext uri="{FF2B5EF4-FFF2-40B4-BE49-F238E27FC236}">
                <a16:creationId xmlns:a16="http://schemas.microsoft.com/office/drawing/2014/main" id="{83537DCF-D50C-44DA-B414-FE5C86C28482}"/>
              </a:ext>
            </a:extLst>
          </p:cNvPr>
          <p:cNvSpPr>
            <a:spLocks noGrp="1"/>
          </p:cNvSpPr>
          <p:nvPr>
            <p:ph type="subTitle" idx="1"/>
          </p:nvPr>
        </p:nvSpPr>
        <p:spPr>
          <a:xfrm>
            <a:off x="357188" y="4517136"/>
            <a:ext cx="7753350" cy="1093088"/>
          </a:xfrm>
        </p:spPr>
        <p:txBody>
          <a:bodyPr/>
          <a:lstStyle/>
          <a:p>
            <a:pPr eaLnBrk="1" hangingPunct="1">
              <a:spcAft>
                <a:spcPts val="600"/>
              </a:spcAft>
              <a:defRPr/>
            </a:pPr>
            <a:endParaRPr lang="en-US" sz="2000" spc="100" dirty="0"/>
          </a:p>
          <a:p>
            <a:pPr eaLnBrk="1" hangingPunct="1">
              <a:spcAft>
                <a:spcPts val="600"/>
              </a:spcAft>
              <a:defRPr/>
            </a:pPr>
            <a:r>
              <a:rPr lang="en-US" sz="2000" spc="100" dirty="0">
                <a:latin typeface="Tahoma" pitchFamily="34" charset="0"/>
              </a:rPr>
              <a:t>Soundia Duche, MA, MS</a:t>
            </a:r>
          </a:p>
          <a:p>
            <a:pPr eaLnBrk="1" hangingPunct="1">
              <a:spcAft>
                <a:spcPts val="600"/>
              </a:spcAft>
              <a:defRPr/>
            </a:pPr>
            <a:r>
              <a:rPr lang="en-US" sz="2000" spc="100" dirty="0">
                <a:latin typeface="Tahoma" pitchFamily="34" charset="0"/>
              </a:rPr>
              <a:t>Chief, Education and Training</a:t>
            </a:r>
          </a:p>
          <a:p>
            <a:pPr eaLnBrk="1" hangingPunct="1">
              <a:spcAft>
                <a:spcPts val="600"/>
              </a:spcAft>
              <a:defRPr/>
            </a:pPr>
            <a:r>
              <a:rPr lang="en-US" sz="2000" spc="100" dirty="0">
                <a:latin typeface="Tahoma" pitchFamily="34" charset="0"/>
              </a:rPr>
              <a:t>ORPP&amp;E (formerly PRIDE)</a:t>
            </a:r>
          </a:p>
          <a:p>
            <a:pPr eaLnBrk="1" hangingPunct="1">
              <a:buFont typeface="Arial" charset="0"/>
              <a:buNone/>
              <a:defRPr/>
            </a:pPr>
            <a:endParaRPr lang="en-US" sz="2000" spc="100" dirty="0">
              <a:cs typeface="Calibri"/>
            </a:endParaRP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A1CE-0161-433F-992C-FC48DF8BCC7D}"/>
              </a:ext>
            </a:extLst>
          </p:cNvPr>
          <p:cNvSpPr>
            <a:spLocks noGrp="1"/>
          </p:cNvSpPr>
          <p:nvPr>
            <p:ph type="title"/>
          </p:nvPr>
        </p:nvSpPr>
        <p:spPr/>
        <p:txBody>
          <a:bodyPr/>
          <a:lstStyle/>
          <a:p>
            <a:r>
              <a:rPr lang="en-US" dirty="0"/>
              <a:t>What Oversight is Required for Exempt Research at the VA?</a:t>
            </a:r>
          </a:p>
        </p:txBody>
      </p:sp>
      <p:sp>
        <p:nvSpPr>
          <p:cNvPr id="3" name="Content Placeholder 2">
            <a:extLst>
              <a:ext uri="{FF2B5EF4-FFF2-40B4-BE49-F238E27FC236}">
                <a16:creationId xmlns:a16="http://schemas.microsoft.com/office/drawing/2014/main" id="{C503A28E-2F6C-40D4-AA93-79FCD41F43B3}"/>
              </a:ext>
            </a:extLst>
          </p:cNvPr>
          <p:cNvSpPr>
            <a:spLocks noGrp="1"/>
          </p:cNvSpPr>
          <p:nvPr>
            <p:ph idx="1"/>
          </p:nvPr>
        </p:nvSpPr>
        <p:spPr/>
        <p:txBody>
          <a:bodyPr/>
          <a:lstStyle/>
          <a:p>
            <a:r>
              <a:rPr lang="en-US" sz="2000" dirty="0"/>
              <a:t>For exempt research requiring limited IRB review:</a:t>
            </a:r>
          </a:p>
          <a:p>
            <a:pPr lvl="1"/>
            <a:r>
              <a:rPr lang="en-US" sz="2000" dirty="0"/>
              <a:t>The VA Research and Development (R&amp;D) Committee unless it is under the oversight of another subcommittee of the R&amp;D Committee.</a:t>
            </a:r>
          </a:p>
          <a:p>
            <a:pPr lvl="1"/>
            <a:r>
              <a:rPr lang="en-US" sz="2000" dirty="0"/>
              <a:t>Once the IRB performs limited IRB review, the IRB has no further role (unless the exempt reviewer determines that the research is not eligible for exemption).</a:t>
            </a:r>
          </a:p>
          <a:p>
            <a:r>
              <a:rPr lang="en-US" sz="2000" dirty="0"/>
              <a:t>For exempt research not requiring limited IRB review:</a:t>
            </a:r>
          </a:p>
          <a:p>
            <a:pPr lvl="1"/>
            <a:r>
              <a:rPr lang="en-US" sz="2000" dirty="0"/>
              <a:t>The VA Research and Development (R&amp;D) Committee unless it is under the oversight of another subcommittee of the R&amp;D Committee.</a:t>
            </a:r>
          </a:p>
        </p:txBody>
      </p:sp>
    </p:spTree>
    <p:extLst>
      <p:ext uri="{BB962C8B-B14F-4D97-AF65-F5344CB8AC3E}">
        <p14:creationId xmlns:p14="http://schemas.microsoft.com/office/powerpoint/2010/main" val="308151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A1CE-0161-433F-992C-FC48DF8BCC7D}"/>
              </a:ext>
            </a:extLst>
          </p:cNvPr>
          <p:cNvSpPr>
            <a:spLocks noGrp="1"/>
          </p:cNvSpPr>
          <p:nvPr>
            <p:ph type="title"/>
          </p:nvPr>
        </p:nvSpPr>
        <p:spPr/>
        <p:txBody>
          <a:bodyPr/>
          <a:lstStyle/>
          <a:p>
            <a:r>
              <a:rPr lang="en-US" dirty="0"/>
              <a:t>Is Continuing Review Required for Exempt Research Activities? </a:t>
            </a:r>
          </a:p>
        </p:txBody>
      </p:sp>
      <p:sp>
        <p:nvSpPr>
          <p:cNvPr id="3" name="Content Placeholder 2">
            <a:extLst>
              <a:ext uri="{FF2B5EF4-FFF2-40B4-BE49-F238E27FC236}">
                <a16:creationId xmlns:a16="http://schemas.microsoft.com/office/drawing/2014/main" id="{C503A28E-2F6C-40D4-AA93-79FCD41F43B3}"/>
              </a:ext>
            </a:extLst>
          </p:cNvPr>
          <p:cNvSpPr>
            <a:spLocks noGrp="1"/>
          </p:cNvSpPr>
          <p:nvPr>
            <p:ph idx="1"/>
          </p:nvPr>
        </p:nvSpPr>
        <p:spPr/>
        <p:txBody>
          <a:bodyPr/>
          <a:lstStyle/>
          <a:p>
            <a:r>
              <a:rPr lang="en-US" sz="2000" dirty="0"/>
              <a:t>The R&amp;D Committee is responsible for both the initial approval and continuing oversight of exempt research unless it is under the oversight of another subcommittee.</a:t>
            </a:r>
          </a:p>
          <a:p>
            <a:pPr lvl="1"/>
            <a:r>
              <a:rPr lang="en-US" sz="2000" dirty="0"/>
              <a:t>Continuing review of exempt research may not exceed 365 days (VHA Directive 1200.01 paragraph 9d(1)(d)).</a:t>
            </a:r>
          </a:p>
        </p:txBody>
      </p:sp>
    </p:spTree>
    <p:extLst>
      <p:ext uri="{BB962C8B-B14F-4D97-AF65-F5344CB8AC3E}">
        <p14:creationId xmlns:p14="http://schemas.microsoft.com/office/powerpoint/2010/main" val="224561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89A8-F756-4DF5-AE6B-287EB3CA9F44}"/>
              </a:ext>
            </a:extLst>
          </p:cNvPr>
          <p:cNvSpPr>
            <a:spLocks noGrp="1"/>
          </p:cNvSpPr>
          <p:nvPr>
            <p:ph type="title"/>
          </p:nvPr>
        </p:nvSpPr>
        <p:spPr/>
        <p:txBody>
          <a:bodyPr/>
          <a:lstStyle/>
          <a:p>
            <a:r>
              <a:rPr lang="en-US" dirty="0"/>
              <a:t>Exempt Studies:  Additional VA Requirements</a:t>
            </a:r>
          </a:p>
        </p:txBody>
      </p:sp>
      <p:sp>
        <p:nvSpPr>
          <p:cNvPr id="3" name="Content Placeholder 2">
            <a:extLst>
              <a:ext uri="{FF2B5EF4-FFF2-40B4-BE49-F238E27FC236}">
                <a16:creationId xmlns:a16="http://schemas.microsoft.com/office/drawing/2014/main" id="{753E56E4-E781-4B45-A0D2-537039095530}"/>
              </a:ext>
            </a:extLst>
          </p:cNvPr>
          <p:cNvSpPr>
            <a:spLocks noGrp="1"/>
          </p:cNvSpPr>
          <p:nvPr>
            <p:ph idx="1"/>
          </p:nvPr>
        </p:nvSpPr>
        <p:spPr/>
        <p:txBody>
          <a:bodyPr/>
          <a:lstStyle/>
          <a:p>
            <a:pPr marL="0" indent="0">
              <a:buNone/>
            </a:pPr>
            <a:r>
              <a:rPr lang="en-US" sz="2000" dirty="0"/>
              <a:t>Studies involving interactions with subjects or obtaining information by educational tests, survey or interview procedures, or behavioral interventions (VHA Directive 1200.05 para 10c):  </a:t>
            </a:r>
          </a:p>
          <a:p>
            <a:r>
              <a:rPr lang="en-US" sz="1800" dirty="0"/>
              <a:t>Prospective subjects must be provided the following information, as applicable, in writing or orally:</a:t>
            </a:r>
          </a:p>
          <a:p>
            <a:pPr lvl="1"/>
            <a:r>
              <a:rPr lang="en-US" sz="1600" dirty="0"/>
              <a:t>The activity is research</a:t>
            </a:r>
          </a:p>
          <a:p>
            <a:pPr lvl="1"/>
            <a:r>
              <a:rPr lang="en-US" sz="1600" dirty="0"/>
              <a:t>Participation is voluntary</a:t>
            </a:r>
          </a:p>
          <a:p>
            <a:pPr lvl="1"/>
            <a:r>
              <a:rPr lang="en-US" sz="1600" dirty="0"/>
              <a:t>Permission to participate can be withdrawn</a:t>
            </a:r>
          </a:p>
          <a:p>
            <a:pPr lvl="1"/>
            <a:r>
              <a:rPr lang="en-US" sz="1600" dirty="0"/>
              <a:t>Permission for use of data can be withdrawn for exempt research activities involving the collection and use of identifiable data; and</a:t>
            </a:r>
          </a:p>
          <a:p>
            <a:pPr lvl="1"/>
            <a:r>
              <a:rPr lang="en-US" sz="1600" dirty="0"/>
              <a:t>Contact information for the VA Investigator </a:t>
            </a:r>
          </a:p>
          <a:p>
            <a:r>
              <a:rPr lang="en-US" sz="1800" dirty="0"/>
              <a:t>Particularly applicable to some of the activities within exempt categories #1, 2, and 3</a:t>
            </a:r>
          </a:p>
          <a:p>
            <a:endParaRPr lang="en-US" sz="2000" dirty="0"/>
          </a:p>
        </p:txBody>
      </p:sp>
    </p:spTree>
    <p:extLst>
      <p:ext uri="{BB962C8B-B14F-4D97-AF65-F5344CB8AC3E}">
        <p14:creationId xmlns:p14="http://schemas.microsoft.com/office/powerpoint/2010/main" val="254872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6221-D979-479D-9E96-33188D8CCDFE}"/>
              </a:ext>
            </a:extLst>
          </p:cNvPr>
          <p:cNvSpPr>
            <a:spLocks noGrp="1"/>
          </p:cNvSpPr>
          <p:nvPr>
            <p:ph type="title"/>
          </p:nvPr>
        </p:nvSpPr>
        <p:spPr>
          <a:xfrm>
            <a:off x="199685" y="620309"/>
            <a:ext cx="8686800" cy="914992"/>
          </a:xfrm>
        </p:spPr>
        <p:txBody>
          <a:bodyPr>
            <a:noAutofit/>
          </a:bodyPr>
          <a:lstStyle/>
          <a:p>
            <a:r>
              <a:rPr lang="en-US" sz="4100" dirty="0">
                <a:ea typeface="Tahoma" panose="020B0604030504040204" pitchFamily="34" charset="0"/>
              </a:rPr>
              <a:t>Summary of Changes to Exemptions</a:t>
            </a:r>
            <a:br>
              <a:rPr lang="en-US" sz="4100" dirty="0">
                <a:ea typeface="Tahoma" panose="020B0604030504040204" pitchFamily="34" charset="0"/>
              </a:rPr>
            </a:br>
            <a:r>
              <a:rPr lang="en-US" sz="4100" dirty="0">
                <a:ea typeface="Tahoma" panose="020B0604030504040204" pitchFamily="34" charset="0"/>
              </a:rPr>
              <a:t>in the Revised Common Rule</a:t>
            </a:r>
          </a:p>
        </p:txBody>
      </p:sp>
      <p:sp>
        <p:nvSpPr>
          <p:cNvPr id="3" name="Content Placeholder 2">
            <a:extLst>
              <a:ext uri="{FF2B5EF4-FFF2-40B4-BE49-F238E27FC236}">
                <a16:creationId xmlns:a16="http://schemas.microsoft.com/office/drawing/2014/main" id="{69FF850C-8A22-4B96-9367-5F7E30EE09EB}"/>
              </a:ext>
            </a:extLst>
          </p:cNvPr>
          <p:cNvSpPr>
            <a:spLocks noGrp="1"/>
          </p:cNvSpPr>
          <p:nvPr>
            <p:ph idx="1"/>
          </p:nvPr>
        </p:nvSpPr>
        <p:spPr>
          <a:xfrm>
            <a:off x="4771685" y="2164167"/>
            <a:ext cx="8229600" cy="4876800"/>
          </a:xfrm>
        </p:spPr>
        <p:txBody>
          <a:bodyPr>
            <a:normAutofit/>
          </a:bodyPr>
          <a:lstStyle/>
          <a:p>
            <a:pPr marL="0" indent="0">
              <a:buNone/>
            </a:pPr>
            <a:r>
              <a:rPr lang="en-US" sz="2300" dirty="0">
                <a:latin typeface="Calibri" panose="020F0502020204030204" pitchFamily="34" charset="0"/>
              </a:rPr>
              <a:t>Restrictions added</a:t>
            </a:r>
          </a:p>
          <a:p>
            <a:pPr marL="0" indent="0">
              <a:buNone/>
            </a:pPr>
            <a:r>
              <a:rPr lang="en-US" sz="2300" dirty="0">
                <a:latin typeface="Calibri" panose="020F0502020204030204" pitchFamily="34" charset="0"/>
              </a:rPr>
              <a:t>Expanded</a:t>
            </a:r>
          </a:p>
          <a:p>
            <a:pPr marL="0" indent="0">
              <a:buNone/>
            </a:pPr>
            <a:r>
              <a:rPr lang="en-US" sz="2300" dirty="0">
                <a:solidFill>
                  <a:srgbClr val="FF0000"/>
                </a:solidFill>
                <a:latin typeface="Calibri" panose="020F0502020204030204" pitchFamily="34" charset="0"/>
              </a:rPr>
              <a:t>Removed and replaced </a:t>
            </a:r>
          </a:p>
          <a:p>
            <a:pPr marL="0" indent="0">
              <a:buNone/>
            </a:pPr>
            <a:r>
              <a:rPr lang="en-US" sz="2300" dirty="0">
                <a:solidFill>
                  <a:srgbClr val="FF0000"/>
                </a:solidFill>
                <a:latin typeface="Calibri" panose="020F0502020204030204" pitchFamily="34" charset="0"/>
              </a:rPr>
              <a:t>with a new exemption 3</a:t>
            </a:r>
          </a:p>
          <a:p>
            <a:pPr marL="0" indent="0">
              <a:buNone/>
            </a:pPr>
            <a:r>
              <a:rPr lang="en-US" sz="2300" dirty="0">
                <a:latin typeface="Calibri" panose="020F0502020204030204" pitchFamily="34" charset="0"/>
              </a:rPr>
              <a:t>Expanded old and </a:t>
            </a:r>
            <a:r>
              <a:rPr lang="en-US" sz="2300" dirty="0">
                <a:solidFill>
                  <a:srgbClr val="FF0000"/>
                </a:solidFill>
                <a:latin typeface="Calibri" panose="020F0502020204030204" pitchFamily="34" charset="0"/>
              </a:rPr>
              <a:t>added new</a:t>
            </a:r>
          </a:p>
          <a:p>
            <a:pPr marL="0" indent="0">
              <a:buNone/>
            </a:pPr>
            <a:r>
              <a:rPr lang="en-US" sz="2300" dirty="0">
                <a:latin typeface="Calibri" panose="020F0502020204030204" pitchFamily="34" charset="0"/>
              </a:rPr>
              <a:t>Expanded with changes</a:t>
            </a:r>
          </a:p>
          <a:p>
            <a:pPr marL="0" indent="0">
              <a:buNone/>
            </a:pPr>
            <a:r>
              <a:rPr lang="en-US" sz="2300" dirty="0">
                <a:latin typeface="Calibri" panose="020F0502020204030204" pitchFamily="34" charset="0"/>
              </a:rPr>
              <a:t>No change</a:t>
            </a:r>
          </a:p>
          <a:p>
            <a:pPr marL="0" indent="0">
              <a:buNone/>
            </a:pPr>
            <a:r>
              <a:rPr lang="en-US" sz="2300" dirty="0">
                <a:solidFill>
                  <a:srgbClr val="FF0000"/>
                </a:solidFill>
                <a:latin typeface="Calibri" panose="020F0502020204030204" pitchFamily="34" charset="0"/>
              </a:rPr>
              <a:t>*Exemption 7-</a:t>
            </a:r>
            <a:r>
              <a:rPr lang="en-US" sz="2300" b="1" dirty="0">
                <a:solidFill>
                  <a:srgbClr val="FF0000"/>
                </a:solidFill>
                <a:latin typeface="Calibri" panose="020F0502020204030204" pitchFamily="34" charset="0"/>
              </a:rPr>
              <a:t>NEW</a:t>
            </a:r>
          </a:p>
          <a:p>
            <a:pPr marL="0" indent="0">
              <a:buNone/>
            </a:pPr>
            <a:r>
              <a:rPr lang="en-US" sz="2300" dirty="0">
                <a:solidFill>
                  <a:srgbClr val="FF0000"/>
                </a:solidFill>
                <a:latin typeface="Calibri" panose="020F0502020204030204" pitchFamily="34" charset="0"/>
              </a:rPr>
              <a:t>*Exemption 8-</a:t>
            </a:r>
            <a:r>
              <a:rPr lang="en-US" sz="2300" b="1" dirty="0">
                <a:solidFill>
                  <a:srgbClr val="FF0000"/>
                </a:solidFill>
                <a:latin typeface="Calibri" panose="020F0502020204030204" pitchFamily="34" charset="0"/>
              </a:rPr>
              <a:t>NEW</a:t>
            </a:r>
          </a:p>
          <a:p>
            <a:pPr marL="0" indent="0">
              <a:buNone/>
            </a:pPr>
            <a:endParaRPr lang="en-US" dirty="0">
              <a:latin typeface="Calibri" panose="020F0502020204030204" pitchFamily="34" charset="0"/>
            </a:endParaRPr>
          </a:p>
        </p:txBody>
      </p:sp>
      <p:sp>
        <p:nvSpPr>
          <p:cNvPr id="4" name="Slide Number Placeholder 3">
            <a:extLst>
              <a:ext uri="{FF2B5EF4-FFF2-40B4-BE49-F238E27FC236}">
                <a16:creationId xmlns:a16="http://schemas.microsoft.com/office/drawing/2014/main" id="{B18A0847-823D-4755-9C0D-F5658BC96F9E}"/>
              </a:ext>
            </a:extLst>
          </p:cNvPr>
          <p:cNvSpPr>
            <a:spLocks noGrp="1"/>
          </p:cNvSpPr>
          <p:nvPr>
            <p:ph type="sldNum" sz="quarter" idx="12"/>
          </p:nvPr>
        </p:nvSpPr>
        <p:spPr/>
        <p:txBody>
          <a:bodyPr/>
          <a:lstStyle/>
          <a:p>
            <a:endParaRPr lang="en-US" dirty="0"/>
          </a:p>
        </p:txBody>
      </p:sp>
      <p:sp>
        <p:nvSpPr>
          <p:cNvPr id="5" name="Text Placeholder 2">
            <a:extLst>
              <a:ext uri="{FF2B5EF4-FFF2-40B4-BE49-F238E27FC236}">
                <a16:creationId xmlns:a16="http://schemas.microsoft.com/office/drawing/2014/main" id="{8D4DECEE-2CFE-4EE9-9783-09EDBA5543B9}"/>
              </a:ext>
            </a:extLst>
          </p:cNvPr>
          <p:cNvSpPr txBox="1">
            <a:spLocks/>
          </p:cNvSpPr>
          <p:nvPr/>
        </p:nvSpPr>
        <p:spPr>
          <a:xfrm>
            <a:off x="221808" y="1754390"/>
            <a:ext cx="3962400" cy="369887"/>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400" b="1" dirty="0"/>
              <a:t>Pre-2018 Rule </a:t>
            </a:r>
          </a:p>
        </p:txBody>
      </p:sp>
      <p:sp>
        <p:nvSpPr>
          <p:cNvPr id="6" name="Content Placeholder 3">
            <a:extLst>
              <a:ext uri="{FF2B5EF4-FFF2-40B4-BE49-F238E27FC236}">
                <a16:creationId xmlns:a16="http://schemas.microsoft.com/office/drawing/2014/main" id="{F9867D83-84F3-4552-84E0-FEA04BA565D4}"/>
              </a:ext>
            </a:extLst>
          </p:cNvPr>
          <p:cNvSpPr txBox="1">
            <a:spLocks/>
          </p:cNvSpPr>
          <p:nvPr/>
        </p:nvSpPr>
        <p:spPr>
          <a:xfrm>
            <a:off x="221808" y="2211590"/>
            <a:ext cx="5386917" cy="42672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300" dirty="0"/>
              <a:t>Exemption 1</a:t>
            </a:r>
          </a:p>
          <a:p>
            <a:r>
              <a:rPr lang="en-US" sz="2300" dirty="0"/>
              <a:t>Exemption 2</a:t>
            </a:r>
          </a:p>
          <a:p>
            <a:pPr marL="0"/>
            <a:r>
              <a:rPr lang="en-US" sz="2300" dirty="0"/>
              <a:t>Exemption 3</a:t>
            </a:r>
          </a:p>
          <a:p>
            <a:pPr marL="0" indent="0">
              <a:spcBef>
                <a:spcPts val="0"/>
              </a:spcBef>
              <a:buFont typeface="Wingdings 2"/>
              <a:buNone/>
            </a:pPr>
            <a:endParaRPr lang="en-US" sz="2300" dirty="0"/>
          </a:p>
          <a:p>
            <a:pPr marL="0" indent="0">
              <a:spcBef>
                <a:spcPts val="0"/>
              </a:spcBef>
              <a:buFont typeface="Wingdings 2"/>
              <a:buNone/>
            </a:pPr>
            <a:endParaRPr lang="en-US" sz="2300" dirty="0"/>
          </a:p>
          <a:p>
            <a:pPr marL="0"/>
            <a:r>
              <a:rPr lang="en-US" sz="2300" dirty="0"/>
              <a:t>Exemption 4</a:t>
            </a:r>
          </a:p>
          <a:p>
            <a:pPr marL="0"/>
            <a:r>
              <a:rPr lang="en-US" sz="2300" dirty="0"/>
              <a:t>Exemption 5	</a:t>
            </a:r>
          </a:p>
          <a:p>
            <a:pPr marL="0">
              <a:lnSpc>
                <a:spcPct val="150000"/>
              </a:lnSpc>
              <a:spcBef>
                <a:spcPts val="0"/>
              </a:spcBef>
            </a:pPr>
            <a:r>
              <a:rPr lang="en-US" sz="2300" dirty="0"/>
              <a:t>Exemption 6</a:t>
            </a:r>
            <a:r>
              <a:rPr lang="en-US" dirty="0"/>
              <a:t>	</a:t>
            </a:r>
          </a:p>
        </p:txBody>
      </p:sp>
      <p:sp>
        <p:nvSpPr>
          <p:cNvPr id="7" name="Right Arrow 7">
            <a:extLst>
              <a:ext uri="{FF2B5EF4-FFF2-40B4-BE49-F238E27FC236}">
                <a16:creationId xmlns:a16="http://schemas.microsoft.com/office/drawing/2014/main" id="{C5C6CA1B-10AE-4ECA-B286-42EF1B122FAA}"/>
              </a:ext>
            </a:extLst>
          </p:cNvPr>
          <p:cNvSpPr/>
          <p:nvPr/>
        </p:nvSpPr>
        <p:spPr bwMode="auto">
          <a:xfrm>
            <a:off x="2498795" y="2312879"/>
            <a:ext cx="2032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8" name="Right Arrow 14">
            <a:extLst>
              <a:ext uri="{FF2B5EF4-FFF2-40B4-BE49-F238E27FC236}">
                <a16:creationId xmlns:a16="http://schemas.microsoft.com/office/drawing/2014/main" id="{F656A3E5-527B-439F-8E56-B41551C09B02}"/>
              </a:ext>
            </a:extLst>
          </p:cNvPr>
          <p:cNvSpPr/>
          <p:nvPr/>
        </p:nvSpPr>
        <p:spPr bwMode="auto">
          <a:xfrm>
            <a:off x="2507996" y="2782899"/>
            <a:ext cx="2032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9" name="Right Arrow 15">
            <a:extLst>
              <a:ext uri="{FF2B5EF4-FFF2-40B4-BE49-F238E27FC236}">
                <a16:creationId xmlns:a16="http://schemas.microsoft.com/office/drawing/2014/main" id="{0AE235AD-E938-4915-9FDD-F5C3F72D885B}"/>
              </a:ext>
            </a:extLst>
          </p:cNvPr>
          <p:cNvSpPr/>
          <p:nvPr/>
        </p:nvSpPr>
        <p:spPr bwMode="auto">
          <a:xfrm>
            <a:off x="2498795" y="3236956"/>
            <a:ext cx="2032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0" name="Right Arrow 16">
            <a:extLst>
              <a:ext uri="{FF2B5EF4-FFF2-40B4-BE49-F238E27FC236}">
                <a16:creationId xmlns:a16="http://schemas.microsoft.com/office/drawing/2014/main" id="{A8423B77-1E87-4FFF-A1FB-AC90998FAD57}"/>
              </a:ext>
            </a:extLst>
          </p:cNvPr>
          <p:cNvSpPr/>
          <p:nvPr/>
        </p:nvSpPr>
        <p:spPr bwMode="auto">
          <a:xfrm>
            <a:off x="2498795" y="4345190"/>
            <a:ext cx="2032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1" name="Right Arrow 17">
            <a:extLst>
              <a:ext uri="{FF2B5EF4-FFF2-40B4-BE49-F238E27FC236}">
                <a16:creationId xmlns:a16="http://schemas.microsoft.com/office/drawing/2014/main" id="{1EFC3A2A-6B00-41B6-A7D0-D50264B22326}"/>
              </a:ext>
            </a:extLst>
          </p:cNvPr>
          <p:cNvSpPr/>
          <p:nvPr/>
        </p:nvSpPr>
        <p:spPr bwMode="auto">
          <a:xfrm>
            <a:off x="2540000" y="4793017"/>
            <a:ext cx="2032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2" name="Right Arrow 18">
            <a:extLst>
              <a:ext uri="{FF2B5EF4-FFF2-40B4-BE49-F238E27FC236}">
                <a16:creationId xmlns:a16="http://schemas.microsoft.com/office/drawing/2014/main" id="{07B33E5A-8BC0-445E-B7A6-97A0260C5C75}"/>
              </a:ext>
            </a:extLst>
          </p:cNvPr>
          <p:cNvSpPr/>
          <p:nvPr/>
        </p:nvSpPr>
        <p:spPr bwMode="auto">
          <a:xfrm>
            <a:off x="2556387" y="5297690"/>
            <a:ext cx="2032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3" name="Text Placeholder 4">
            <a:extLst>
              <a:ext uri="{FF2B5EF4-FFF2-40B4-BE49-F238E27FC236}">
                <a16:creationId xmlns:a16="http://schemas.microsoft.com/office/drawing/2014/main" id="{98AF8C90-88E7-4F59-8489-430AD6D1E725}"/>
              </a:ext>
            </a:extLst>
          </p:cNvPr>
          <p:cNvSpPr txBox="1">
            <a:spLocks/>
          </p:cNvSpPr>
          <p:nvPr/>
        </p:nvSpPr>
        <p:spPr>
          <a:xfrm>
            <a:off x="4572000" y="1743083"/>
            <a:ext cx="5389033" cy="369887"/>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400" b="1" dirty="0"/>
              <a:t>Revised Common Rule (current)</a:t>
            </a:r>
          </a:p>
        </p:txBody>
      </p:sp>
      <p:sp>
        <p:nvSpPr>
          <p:cNvPr id="14" name="TextBox 13">
            <a:extLst>
              <a:ext uri="{FF2B5EF4-FFF2-40B4-BE49-F238E27FC236}">
                <a16:creationId xmlns:a16="http://schemas.microsoft.com/office/drawing/2014/main" id="{FA961C7A-027B-43A8-B8E1-C456F9DAED88}"/>
              </a:ext>
            </a:extLst>
          </p:cNvPr>
          <p:cNvSpPr txBox="1"/>
          <p:nvPr/>
        </p:nvSpPr>
        <p:spPr>
          <a:xfrm>
            <a:off x="76200" y="5848804"/>
            <a:ext cx="4108008" cy="1169551"/>
          </a:xfrm>
          <a:prstGeom prst="rect">
            <a:avLst/>
          </a:prstGeom>
          <a:noFill/>
        </p:spPr>
        <p:txBody>
          <a:bodyPr wrap="square" rtlCol="0">
            <a:spAutoFit/>
          </a:bodyPr>
          <a:lstStyle/>
          <a:p>
            <a:r>
              <a:rPr lang="en-US" sz="1400" dirty="0"/>
              <a:t>Refer to webinar conducted by Dr. Kristina Borror on Changes in Exempt Categories:</a:t>
            </a:r>
          </a:p>
          <a:p>
            <a:r>
              <a:rPr lang="en-US" sz="1400" dirty="0">
                <a:hlinkClick r:id="rId3"/>
              </a:rPr>
              <a:t>https://www.research.va.gov/pride/cyberseminars/RevisedCommonRule-091918.cfm</a:t>
            </a:r>
            <a:endParaRPr lang="en-US" sz="1400" dirty="0"/>
          </a:p>
          <a:p>
            <a:endParaRPr lang="en-US" sz="1400" dirty="0"/>
          </a:p>
        </p:txBody>
      </p:sp>
    </p:spTree>
    <p:extLst>
      <p:ext uri="{BB962C8B-B14F-4D97-AF65-F5344CB8AC3E}">
        <p14:creationId xmlns:p14="http://schemas.microsoft.com/office/powerpoint/2010/main" val="388365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6F8E9-BBC5-423D-A0C3-C93519AB40DB}"/>
              </a:ext>
            </a:extLst>
          </p:cNvPr>
          <p:cNvSpPr>
            <a:spLocks noGrp="1"/>
          </p:cNvSpPr>
          <p:nvPr>
            <p:ph type="title"/>
          </p:nvPr>
        </p:nvSpPr>
        <p:spPr/>
        <p:txBody>
          <a:bodyPr/>
          <a:lstStyle/>
          <a:p>
            <a:r>
              <a:rPr lang="en-US" sz="2800" dirty="0"/>
              <a:t>Applying Exempt Categories to Research involving Pregnant Women, Prisoners, and Children</a:t>
            </a:r>
          </a:p>
        </p:txBody>
      </p:sp>
      <p:sp>
        <p:nvSpPr>
          <p:cNvPr id="3" name="Content Placeholder 2">
            <a:extLst>
              <a:ext uri="{FF2B5EF4-FFF2-40B4-BE49-F238E27FC236}">
                <a16:creationId xmlns:a16="http://schemas.microsoft.com/office/drawing/2014/main" id="{E5F7DD20-ED61-4D83-B9A8-A8224F913991}"/>
              </a:ext>
            </a:extLst>
          </p:cNvPr>
          <p:cNvSpPr>
            <a:spLocks noGrp="1"/>
          </p:cNvSpPr>
          <p:nvPr>
            <p:ph idx="1"/>
          </p:nvPr>
        </p:nvSpPr>
        <p:spPr/>
        <p:txBody>
          <a:bodyPr/>
          <a:lstStyle/>
          <a:p>
            <a:r>
              <a:rPr lang="en-US" sz="2000" dirty="0"/>
              <a:t>Pregnant Women:  All exemptions apply</a:t>
            </a:r>
          </a:p>
          <a:p>
            <a:r>
              <a:rPr lang="en-US" sz="2000" dirty="0"/>
              <a:t>Prisoners:  Only applies if research is aimed at involving a broader subject population that only incidentally includes prisoners</a:t>
            </a:r>
          </a:p>
          <a:p>
            <a:r>
              <a:rPr lang="en-US" sz="2000" dirty="0"/>
              <a:t>Children:  </a:t>
            </a:r>
          </a:p>
          <a:p>
            <a:pPr lvl="1"/>
            <a:r>
              <a:rPr lang="en-US" sz="1800" dirty="0"/>
              <a:t>Categories 1, 4, 5, 6, 7, and 8 apply</a:t>
            </a:r>
          </a:p>
          <a:p>
            <a:pPr lvl="1"/>
            <a:r>
              <a:rPr lang="en-US" sz="1800" dirty="0"/>
              <a:t>Categories 2(i) and 2(ii) only apply to research involving educational tests or observation of public behavior when the investigator(s) do not participate in activities being observed</a:t>
            </a:r>
          </a:p>
          <a:p>
            <a:pPr lvl="1"/>
            <a:r>
              <a:rPr lang="en-US" sz="1800" dirty="0"/>
              <a:t>Categories 2(iii) does not apply</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52984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9232-DC9B-4B29-9F26-FE269822FB1C}"/>
              </a:ext>
            </a:extLst>
          </p:cNvPr>
          <p:cNvSpPr>
            <a:spLocks noGrp="1"/>
          </p:cNvSpPr>
          <p:nvPr>
            <p:ph type="title"/>
          </p:nvPr>
        </p:nvSpPr>
        <p:spPr/>
        <p:txBody>
          <a:bodyPr/>
          <a:lstStyle/>
          <a:p>
            <a:r>
              <a:rPr lang="en-US" sz="2800" dirty="0"/>
              <a:t>Poll:  Which Exempt Category Concerns You the Most when Making Determinations?</a:t>
            </a:r>
          </a:p>
        </p:txBody>
      </p:sp>
      <p:sp>
        <p:nvSpPr>
          <p:cNvPr id="3" name="Content Placeholder 2">
            <a:extLst>
              <a:ext uri="{FF2B5EF4-FFF2-40B4-BE49-F238E27FC236}">
                <a16:creationId xmlns:a16="http://schemas.microsoft.com/office/drawing/2014/main" id="{9181D7CB-3FB8-4F49-A655-0B694BAE4A9E}"/>
              </a:ext>
            </a:extLst>
          </p:cNvPr>
          <p:cNvSpPr>
            <a:spLocks noGrp="1"/>
          </p:cNvSpPr>
          <p:nvPr>
            <p:ph idx="1"/>
          </p:nvPr>
        </p:nvSpPr>
        <p:spPr/>
        <p:txBody>
          <a:bodyPr/>
          <a:lstStyle/>
          <a:p>
            <a:r>
              <a:rPr lang="en-US" dirty="0"/>
              <a:t>Exempt Category 1:  Research in Established or Commonly Accepted Educational Settings</a:t>
            </a:r>
          </a:p>
          <a:p>
            <a:r>
              <a:rPr lang="en-US" dirty="0"/>
              <a:t>Exempt Category 2:  Educational Tests, Surveys, Interviews, Observations of Public Behavior</a:t>
            </a:r>
          </a:p>
          <a:p>
            <a:r>
              <a:rPr lang="en-US" dirty="0"/>
              <a:t>Exempt Category 3:  Benign Behavioral Interventions</a:t>
            </a:r>
          </a:p>
          <a:p>
            <a:r>
              <a:rPr lang="en-US" dirty="0"/>
              <a:t>Exempt Category 4:  Secondary Research for which consent is not required</a:t>
            </a:r>
          </a:p>
        </p:txBody>
      </p:sp>
    </p:spTree>
    <p:extLst>
      <p:ext uri="{BB962C8B-B14F-4D97-AF65-F5344CB8AC3E}">
        <p14:creationId xmlns:p14="http://schemas.microsoft.com/office/powerpoint/2010/main" val="236853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Exempt Categories 1 &amp; 2	</a:t>
            </a:r>
            <a:endParaRPr lang="en-US" sz="3100" spc="100" dirty="0">
              <a:solidFill>
                <a:prstClr val="black"/>
              </a:solidFill>
            </a:endParaRPr>
          </a:p>
        </p:txBody>
      </p:sp>
    </p:spTree>
    <p:extLst>
      <p:ext uri="{BB962C8B-B14F-4D97-AF65-F5344CB8AC3E}">
        <p14:creationId xmlns:p14="http://schemas.microsoft.com/office/powerpoint/2010/main" val="199763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22D6-7251-4928-9A17-CFC7C30C0409}"/>
              </a:ext>
            </a:extLst>
          </p:cNvPr>
          <p:cNvSpPr>
            <a:spLocks noGrp="1"/>
          </p:cNvSpPr>
          <p:nvPr>
            <p:ph type="title"/>
          </p:nvPr>
        </p:nvSpPr>
        <p:spPr/>
        <p:txBody>
          <a:bodyPr/>
          <a:lstStyle/>
          <a:p>
            <a:r>
              <a:rPr lang="en-US" dirty="0"/>
              <a:t>Exempt Category 1:  2018 Rule</a:t>
            </a:r>
          </a:p>
        </p:txBody>
      </p:sp>
      <p:sp>
        <p:nvSpPr>
          <p:cNvPr id="3" name="Content Placeholder 2">
            <a:extLst>
              <a:ext uri="{FF2B5EF4-FFF2-40B4-BE49-F238E27FC236}">
                <a16:creationId xmlns:a16="http://schemas.microsoft.com/office/drawing/2014/main" id="{DCD4CA90-47FB-4556-A4BF-61A4852639E5}"/>
              </a:ext>
            </a:extLst>
          </p:cNvPr>
          <p:cNvSpPr>
            <a:spLocks noGrp="1"/>
          </p:cNvSpPr>
          <p:nvPr>
            <p:ph idx="1"/>
          </p:nvPr>
        </p:nvSpPr>
        <p:spPr/>
        <p:txBody>
          <a:bodyPr/>
          <a:lstStyle/>
          <a:p>
            <a:r>
              <a:rPr lang="en-US" sz="2000" dirty="0"/>
              <a:t>Research conducted in </a:t>
            </a:r>
            <a:r>
              <a:rPr lang="en-US" sz="2000" u="sng" dirty="0"/>
              <a:t>established or commonly accepted educational settings</a:t>
            </a:r>
            <a:r>
              <a:rPr lang="en-US" sz="2000" dirty="0"/>
              <a:t>, that specifically involves </a:t>
            </a:r>
            <a:r>
              <a:rPr lang="en-US" sz="2000" u="sng" dirty="0"/>
              <a:t>normal educational practices</a:t>
            </a:r>
            <a:r>
              <a:rPr lang="en-US" sz="2000" dirty="0">
                <a:solidFill>
                  <a:srgbClr val="FF0000"/>
                </a:solidFill>
              </a:rPr>
              <a:t> </a:t>
            </a:r>
            <a:r>
              <a:rPr lang="en-US" sz="2000" dirty="0"/>
              <a:t>that are </a:t>
            </a:r>
            <a:r>
              <a:rPr lang="en-US" sz="2000" dirty="0">
                <a:solidFill>
                  <a:srgbClr val="FF0000"/>
                </a:solidFill>
              </a:rPr>
              <a:t>not likely to adversely impact students' opportunity to learn required educational content or the assessment of educators who provide instruction</a:t>
            </a:r>
            <a:r>
              <a:rPr lang="en-US" sz="2000" dirty="0"/>
              <a:t>. This includes most research on regular and special education instructional strategies, and research on the effectiveness of or the comparison among instructional techniques, curricula, or classroom management methods. (38 CFR 104d(1))</a:t>
            </a:r>
          </a:p>
        </p:txBody>
      </p:sp>
    </p:spTree>
    <p:extLst>
      <p:ext uri="{BB962C8B-B14F-4D97-AF65-F5344CB8AC3E}">
        <p14:creationId xmlns:p14="http://schemas.microsoft.com/office/powerpoint/2010/main" val="19675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0EE5-57A0-4441-B1BF-B8EB7C016982}"/>
              </a:ext>
            </a:extLst>
          </p:cNvPr>
          <p:cNvSpPr>
            <a:spLocks noGrp="1"/>
          </p:cNvSpPr>
          <p:nvPr>
            <p:ph type="title"/>
          </p:nvPr>
        </p:nvSpPr>
        <p:spPr/>
        <p:txBody>
          <a:bodyPr/>
          <a:lstStyle/>
          <a:p>
            <a:r>
              <a:rPr lang="en-US" dirty="0"/>
              <a:t>Exempt Category 2:  Pre-2018 Rule</a:t>
            </a:r>
          </a:p>
        </p:txBody>
      </p:sp>
      <p:sp>
        <p:nvSpPr>
          <p:cNvPr id="3" name="Content Placeholder 2">
            <a:extLst>
              <a:ext uri="{FF2B5EF4-FFF2-40B4-BE49-F238E27FC236}">
                <a16:creationId xmlns:a16="http://schemas.microsoft.com/office/drawing/2014/main" id="{4F898A31-930B-4331-A657-65602D522D0B}"/>
              </a:ext>
            </a:extLst>
          </p:cNvPr>
          <p:cNvSpPr>
            <a:spLocks noGrp="1"/>
          </p:cNvSpPr>
          <p:nvPr>
            <p:ph idx="1"/>
          </p:nvPr>
        </p:nvSpPr>
        <p:spPr/>
        <p:txBody>
          <a:bodyPr/>
          <a:lstStyle/>
          <a:p>
            <a:pPr marL="0" indent="0">
              <a:buNone/>
            </a:pPr>
            <a:r>
              <a:rPr lang="en-US" sz="2000" dirty="0"/>
              <a:t>Research involving the use of educational tests (cognitive, diagnostic, aptitude, achievement), survey procedures, interview procedures or observation of public behavior, </a:t>
            </a:r>
            <a:r>
              <a:rPr lang="en-US" sz="2000" b="1" dirty="0"/>
              <a:t>unless</a:t>
            </a:r>
            <a:r>
              <a:rPr lang="en-US" sz="2000" dirty="0"/>
              <a:t>:</a:t>
            </a:r>
          </a:p>
          <a:p>
            <a:pPr marL="0" indent="0">
              <a:buNone/>
            </a:pPr>
            <a:r>
              <a:rPr lang="en-US" sz="2000" dirty="0"/>
              <a:t>(i) Information obtained is recorded in such a manner that human subjects can be identified, directly or through identifiers linked to the subjects; </a:t>
            </a:r>
            <a:r>
              <a:rPr lang="en-US" sz="2000" b="1" dirty="0"/>
              <a:t>and</a:t>
            </a:r>
            <a:r>
              <a:rPr lang="en-US" sz="2000" dirty="0"/>
              <a:t> (ii) any disclosure of the human subjects’ responses outside the research could reasonably place the subjects at risk of criminal or civil liability or be damaging to the subjects’ financial standing, employability, or reputation. (38 CFR 101(b)(4))</a:t>
            </a:r>
          </a:p>
        </p:txBody>
      </p:sp>
    </p:spTree>
    <p:extLst>
      <p:ext uri="{BB962C8B-B14F-4D97-AF65-F5344CB8AC3E}">
        <p14:creationId xmlns:p14="http://schemas.microsoft.com/office/powerpoint/2010/main" val="7009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BC2B-D9B0-4649-95DD-DC30804E4DD2}"/>
              </a:ext>
            </a:extLst>
          </p:cNvPr>
          <p:cNvSpPr>
            <a:spLocks noGrp="1"/>
          </p:cNvSpPr>
          <p:nvPr>
            <p:ph type="title"/>
          </p:nvPr>
        </p:nvSpPr>
        <p:spPr/>
        <p:txBody>
          <a:bodyPr/>
          <a:lstStyle/>
          <a:p>
            <a:r>
              <a:rPr lang="en-US" dirty="0"/>
              <a:t>Exempt Category 2: 2018 Rule</a:t>
            </a:r>
          </a:p>
        </p:txBody>
      </p:sp>
      <p:sp>
        <p:nvSpPr>
          <p:cNvPr id="3" name="Content Placeholder 2">
            <a:extLst>
              <a:ext uri="{FF2B5EF4-FFF2-40B4-BE49-F238E27FC236}">
                <a16:creationId xmlns:a16="http://schemas.microsoft.com/office/drawing/2014/main" id="{2D998DE6-4E84-4B40-B8ED-70EF199DDD90}"/>
              </a:ext>
            </a:extLst>
          </p:cNvPr>
          <p:cNvSpPr>
            <a:spLocks noGrp="1"/>
          </p:cNvSpPr>
          <p:nvPr>
            <p:ph idx="1"/>
          </p:nvPr>
        </p:nvSpPr>
        <p:spPr/>
        <p:txBody>
          <a:bodyPr/>
          <a:lstStyle/>
          <a:p>
            <a:pPr marL="0" indent="0">
              <a:buNone/>
            </a:pPr>
            <a:r>
              <a:rPr lang="en-US" sz="1600" dirty="0"/>
              <a:t>Research that </a:t>
            </a:r>
            <a:r>
              <a:rPr lang="en-US" sz="1600" dirty="0">
                <a:solidFill>
                  <a:srgbClr val="FF0000"/>
                </a:solidFill>
              </a:rPr>
              <a:t>only</a:t>
            </a:r>
            <a:r>
              <a:rPr lang="en-US" sz="1600" dirty="0"/>
              <a:t> includes interactions involving educational tests (cognitive, diagnostic, aptitude, achievement), survey procedures, interview procedures, or observation of public behavior (</a:t>
            </a:r>
            <a:r>
              <a:rPr lang="en-US" sz="1600" dirty="0">
                <a:solidFill>
                  <a:srgbClr val="FF0000"/>
                </a:solidFill>
              </a:rPr>
              <a:t>including visual or auditory recording) </a:t>
            </a:r>
            <a:r>
              <a:rPr lang="en-US" sz="1600" dirty="0"/>
              <a:t>if at least one of the following criteria is met: </a:t>
            </a:r>
          </a:p>
          <a:p>
            <a:pPr marL="0" indent="0">
              <a:buNone/>
            </a:pPr>
            <a:r>
              <a:rPr lang="en-US" sz="1600" dirty="0"/>
              <a:t>(i) The information obtained is recorded by the investigator in such a manner that the identity of the human subjects cannot readily be ascertained, directly or through identifiers linked to the subjects; </a:t>
            </a:r>
            <a:endParaRPr lang="en-US" sz="1600" i="1" dirty="0">
              <a:solidFill>
                <a:srgbClr val="FF0000"/>
              </a:solidFill>
            </a:endParaRPr>
          </a:p>
          <a:p>
            <a:pPr marL="0" indent="0">
              <a:buNone/>
            </a:pPr>
            <a:endParaRPr lang="en-US" sz="1600" i="1" dirty="0">
              <a:solidFill>
                <a:srgbClr val="FF0000"/>
              </a:solidFill>
            </a:endParaRPr>
          </a:p>
          <a:p>
            <a:pPr marL="0" indent="0">
              <a:buNone/>
            </a:pPr>
            <a:r>
              <a:rPr lang="en-US" sz="1600" dirty="0"/>
              <a:t>(ii) Any disclosure of the human subjects' responses outside the research would not reasonably place the subjects at risk of criminal or civil liability or be damaging to the subjects' financial standing, employability, </a:t>
            </a:r>
            <a:r>
              <a:rPr lang="en-US" sz="1600" dirty="0">
                <a:solidFill>
                  <a:srgbClr val="FF0000"/>
                </a:solidFill>
              </a:rPr>
              <a:t>educational advancement</a:t>
            </a:r>
            <a:r>
              <a:rPr lang="en-US" sz="1600" dirty="0"/>
              <a:t>, or reputation; </a:t>
            </a:r>
            <a:r>
              <a:rPr lang="en-US" sz="1600" i="1" dirty="0">
                <a:solidFill>
                  <a:srgbClr val="FF0000"/>
                </a:solidFill>
              </a:rPr>
              <a:t>or </a:t>
            </a:r>
          </a:p>
          <a:p>
            <a:pPr marL="0" indent="0">
              <a:buNone/>
            </a:pPr>
            <a:endParaRPr lang="en-US" sz="1600" i="1" dirty="0">
              <a:solidFill>
                <a:srgbClr val="FF0000"/>
              </a:solidFill>
            </a:endParaRPr>
          </a:p>
          <a:p>
            <a:pPr marL="0" indent="0">
              <a:buNone/>
            </a:pPr>
            <a:r>
              <a:rPr lang="en-US" sz="1600" dirty="0">
                <a:solidFill>
                  <a:srgbClr val="FF0000"/>
                </a:solidFill>
              </a:rPr>
              <a:t>(iii) The information obtained is recorded by the investigator in such a manner that the identity of the human subjects can readily be ascertained, directly or through identifiers linked to the subjects, and an IRB conducts a limited IRB review to make the determination required by </a:t>
            </a:r>
            <a:r>
              <a:rPr lang="en-US" sz="1600" dirty="0">
                <a:solidFill>
                  <a:srgbClr val="FF0000"/>
                </a:solidFill>
                <a:hlinkClick r:id="rId3"/>
              </a:rPr>
              <a:t>§ 16.111(a)(7)</a:t>
            </a:r>
            <a:r>
              <a:rPr lang="en-US" sz="1600" dirty="0">
                <a:solidFill>
                  <a:srgbClr val="FF0000"/>
                </a:solidFill>
              </a:rPr>
              <a:t>. </a:t>
            </a:r>
          </a:p>
          <a:p>
            <a:endParaRPr lang="en-US" sz="1600" dirty="0"/>
          </a:p>
        </p:txBody>
      </p:sp>
    </p:spTree>
    <p:extLst>
      <p:ext uri="{BB962C8B-B14F-4D97-AF65-F5344CB8AC3E}">
        <p14:creationId xmlns:p14="http://schemas.microsoft.com/office/powerpoint/2010/main" val="210513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sz="2400" dirty="0"/>
              <a:t>Background on Exempt Research</a:t>
            </a:r>
          </a:p>
          <a:p>
            <a:pPr lvl="1"/>
            <a:r>
              <a:rPr lang="en-US" sz="2000" dirty="0"/>
              <a:t>What Does Exempt from the Common Rule Mean?</a:t>
            </a:r>
          </a:p>
          <a:p>
            <a:pPr lvl="1"/>
            <a:r>
              <a:rPr lang="en-US" sz="2000" dirty="0"/>
              <a:t>Who Determines if a Study is Exempt?</a:t>
            </a:r>
          </a:p>
          <a:p>
            <a:pPr lvl="1"/>
            <a:r>
              <a:rPr lang="en-US" sz="2000" dirty="0"/>
              <a:t>When Would a Study Qualify for Exemption?</a:t>
            </a:r>
          </a:p>
          <a:p>
            <a:pPr lvl="1"/>
            <a:r>
              <a:rPr lang="en-US" sz="2000" dirty="0"/>
              <a:t>Who Oversees Exempt Research at the VA?</a:t>
            </a:r>
          </a:p>
          <a:p>
            <a:pPr lvl="1"/>
            <a:r>
              <a:rPr lang="en-US" sz="2000" dirty="0"/>
              <a:t>VA-specific Requirements for Exempt Research</a:t>
            </a:r>
          </a:p>
          <a:p>
            <a:r>
              <a:rPr lang="en-US" sz="2400" dirty="0"/>
              <a:t>Discussion of Exempt Categories 1-4 of the 2018 Rule with Case Studies</a:t>
            </a:r>
          </a:p>
          <a:p>
            <a:r>
              <a:rPr lang="en-US" sz="2400" dirty="0"/>
              <a:t>Open Q&amp;A Session</a:t>
            </a:r>
          </a:p>
        </p:txBody>
      </p:sp>
      <p:sp>
        <p:nvSpPr>
          <p:cNvPr id="6" name="TextBox 5">
            <a:extLst>
              <a:ext uri="{FF2B5EF4-FFF2-40B4-BE49-F238E27FC236}">
                <a16:creationId xmlns:a16="http://schemas.microsoft.com/office/drawing/2014/main" id="{44D8D9DB-80D5-4E84-8C91-40DB35C16EA3}"/>
              </a:ext>
            </a:extLst>
          </p:cNvPr>
          <p:cNvSpPr txBox="1"/>
          <p:nvPr/>
        </p:nvSpPr>
        <p:spPr>
          <a:xfrm>
            <a:off x="6270171" y="505545"/>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(631) 992-3221</a:t>
            </a:r>
          </a:p>
          <a:p>
            <a:r>
              <a:rPr lang="en-US" sz="1400" dirty="0"/>
              <a:t>Access Code: 546-061-659</a:t>
            </a:r>
          </a:p>
          <a:p>
            <a:r>
              <a:rPr lang="en-US" sz="1400" dirty="0"/>
              <a:t>Slides in “Handout” Tab</a:t>
            </a:r>
          </a:p>
        </p:txBody>
      </p:sp>
    </p:spTree>
    <p:extLst>
      <p:ext uri="{BB962C8B-B14F-4D97-AF65-F5344CB8AC3E}">
        <p14:creationId xmlns:p14="http://schemas.microsoft.com/office/powerpoint/2010/main" val="12588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059C-A8D1-4D65-BB28-6A61FBF82F29}"/>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2FA46986-BBB4-4FA1-9B43-B06BE7101A2E}"/>
              </a:ext>
            </a:extLst>
          </p:cNvPr>
          <p:cNvSpPr>
            <a:spLocks noGrp="1"/>
          </p:cNvSpPr>
          <p:nvPr>
            <p:ph idx="1"/>
          </p:nvPr>
        </p:nvSpPr>
        <p:spPr/>
        <p:txBody>
          <a:bodyPr/>
          <a:lstStyle/>
          <a:p>
            <a:r>
              <a:rPr lang="en-US" sz="2000" dirty="0"/>
              <a:t>A VA study team would like to conduct a study to explore the different methods by which medical residents receive training during their residency programs.  </a:t>
            </a:r>
          </a:p>
          <a:p>
            <a:r>
              <a:rPr lang="en-US" sz="2000" dirty="0"/>
              <a:t>The study will be conducted at five (5) VA facilities and will involve the study team observing the way morning report sessions and morning rounds are conducted among various departments. Metrics will be collected on the way the sessions are conducted without any interference by the study team. No patient information will be recorded during the observations. </a:t>
            </a:r>
          </a:p>
          <a:p>
            <a:r>
              <a:rPr lang="en-US" sz="2000" dirty="0"/>
              <a:t>Residents will be invited to take part in interviews scheduled during their downtime to gather their opinions on the optimal format for delivering training. Residents identifiable information will be recorded (e.g. names, date of birth, current residency rotation).</a:t>
            </a:r>
          </a:p>
        </p:txBody>
      </p:sp>
    </p:spTree>
    <p:extLst>
      <p:ext uri="{BB962C8B-B14F-4D97-AF65-F5344CB8AC3E}">
        <p14:creationId xmlns:p14="http://schemas.microsoft.com/office/powerpoint/2010/main" val="636496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F269-3D45-4D62-82B0-55EA54CFF025}"/>
              </a:ext>
            </a:extLst>
          </p:cNvPr>
          <p:cNvSpPr>
            <a:spLocks noGrp="1"/>
          </p:cNvSpPr>
          <p:nvPr>
            <p:ph type="title"/>
          </p:nvPr>
        </p:nvSpPr>
        <p:spPr/>
        <p:txBody>
          <a:bodyPr/>
          <a:lstStyle/>
          <a:p>
            <a:r>
              <a:rPr lang="en-US" dirty="0"/>
              <a:t>Poll 1: Case 1</a:t>
            </a:r>
          </a:p>
        </p:txBody>
      </p:sp>
      <p:sp>
        <p:nvSpPr>
          <p:cNvPr id="3" name="Content Placeholder 2">
            <a:extLst>
              <a:ext uri="{FF2B5EF4-FFF2-40B4-BE49-F238E27FC236}">
                <a16:creationId xmlns:a16="http://schemas.microsoft.com/office/drawing/2014/main" id="{3FB40A4A-7975-403B-BB70-70919C3ACF63}"/>
              </a:ext>
            </a:extLst>
          </p:cNvPr>
          <p:cNvSpPr>
            <a:spLocks noGrp="1"/>
          </p:cNvSpPr>
          <p:nvPr>
            <p:ph idx="1"/>
          </p:nvPr>
        </p:nvSpPr>
        <p:spPr/>
        <p:txBody>
          <a:bodyPr/>
          <a:lstStyle/>
          <a:p>
            <a:pPr marL="0" indent="0">
              <a:buNone/>
            </a:pPr>
            <a:r>
              <a:rPr lang="en-US" dirty="0"/>
              <a:t>Would this study qualify for exemption?</a:t>
            </a:r>
          </a:p>
          <a:p>
            <a:pPr marL="914400" lvl="1" indent="-514350">
              <a:buAutoNum type="alphaLcPeriod"/>
            </a:pPr>
            <a:r>
              <a:rPr lang="en-US" dirty="0"/>
              <a:t>Yes, Category 1</a:t>
            </a:r>
          </a:p>
          <a:p>
            <a:pPr marL="914400" lvl="1" indent="-514350">
              <a:buAutoNum type="alphaLcPeriod"/>
            </a:pPr>
            <a:r>
              <a:rPr lang="en-US" dirty="0"/>
              <a:t>Yes, Category 2</a:t>
            </a:r>
          </a:p>
          <a:p>
            <a:pPr marL="914400" lvl="1" indent="-514350">
              <a:buAutoNum type="alphaLcPeriod"/>
            </a:pPr>
            <a:r>
              <a:rPr lang="en-US" dirty="0"/>
              <a:t>Yes, Category 1 and 2</a:t>
            </a:r>
          </a:p>
          <a:p>
            <a:pPr marL="914400" lvl="1" indent="-514350">
              <a:buAutoNum type="alphaLcPeriod"/>
            </a:pPr>
            <a:r>
              <a:rPr lang="en-US" dirty="0"/>
              <a:t> No</a:t>
            </a:r>
          </a:p>
        </p:txBody>
      </p:sp>
      <p:sp>
        <p:nvSpPr>
          <p:cNvPr id="4" name="Arrow: Right 3">
            <a:extLst>
              <a:ext uri="{FF2B5EF4-FFF2-40B4-BE49-F238E27FC236}">
                <a16:creationId xmlns:a16="http://schemas.microsoft.com/office/drawing/2014/main" id="{765C42A5-B7A1-42A4-AA1E-3160BB537CFF}"/>
              </a:ext>
            </a:extLst>
          </p:cNvPr>
          <p:cNvSpPr/>
          <p:nvPr/>
        </p:nvSpPr>
        <p:spPr>
          <a:xfrm>
            <a:off x="228600" y="36576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952BEF3-88AA-4F98-8738-A869D7936789}"/>
              </a:ext>
            </a:extLst>
          </p:cNvPr>
          <p:cNvSpPr txBox="1"/>
          <p:nvPr/>
        </p:nvSpPr>
        <p:spPr>
          <a:xfrm>
            <a:off x="5562600" y="3275111"/>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195365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0828-5F18-4829-96A8-78C2002FCE8A}"/>
              </a:ext>
            </a:extLst>
          </p:cNvPr>
          <p:cNvSpPr>
            <a:spLocks noGrp="1"/>
          </p:cNvSpPr>
          <p:nvPr>
            <p:ph type="title"/>
          </p:nvPr>
        </p:nvSpPr>
        <p:spPr/>
        <p:txBody>
          <a:bodyPr/>
          <a:lstStyle/>
          <a:p>
            <a:r>
              <a:rPr lang="en-US" dirty="0"/>
              <a:t>Poll 2:  Case 1</a:t>
            </a:r>
          </a:p>
        </p:txBody>
      </p:sp>
      <p:sp>
        <p:nvSpPr>
          <p:cNvPr id="3" name="Content Placeholder 2">
            <a:extLst>
              <a:ext uri="{FF2B5EF4-FFF2-40B4-BE49-F238E27FC236}">
                <a16:creationId xmlns:a16="http://schemas.microsoft.com/office/drawing/2014/main" id="{626FAF59-289F-416E-9A1A-527BC6178381}"/>
              </a:ext>
            </a:extLst>
          </p:cNvPr>
          <p:cNvSpPr>
            <a:spLocks noGrp="1"/>
          </p:cNvSpPr>
          <p:nvPr>
            <p:ph idx="1"/>
          </p:nvPr>
        </p:nvSpPr>
        <p:spPr/>
        <p:txBody>
          <a:bodyPr/>
          <a:lstStyle/>
          <a:p>
            <a:pPr marL="0" indent="0">
              <a:buNone/>
            </a:pPr>
            <a:r>
              <a:rPr lang="en-US" dirty="0"/>
              <a:t>Would the study require limited IRB review?</a:t>
            </a:r>
          </a:p>
          <a:p>
            <a:pPr marL="514350" indent="-514350">
              <a:buAutoNum type="alphaLcPeriod"/>
            </a:pPr>
            <a:r>
              <a:rPr lang="en-US" dirty="0"/>
              <a:t>Yes</a:t>
            </a:r>
          </a:p>
          <a:p>
            <a:pPr marL="514350" indent="-514350">
              <a:buAutoNum type="alphaLcPeriod"/>
            </a:pPr>
            <a:r>
              <a:rPr lang="en-US" dirty="0"/>
              <a:t>No</a:t>
            </a:r>
          </a:p>
          <a:p>
            <a:pPr marL="0" indent="0">
              <a:buNone/>
            </a:pPr>
            <a:endParaRPr lang="en-US" dirty="0"/>
          </a:p>
        </p:txBody>
      </p:sp>
      <p:sp>
        <p:nvSpPr>
          <p:cNvPr id="4" name="Arrow: Right 3">
            <a:extLst>
              <a:ext uri="{FF2B5EF4-FFF2-40B4-BE49-F238E27FC236}">
                <a16:creationId xmlns:a16="http://schemas.microsoft.com/office/drawing/2014/main" id="{347C1A5A-49E8-4FBE-88B5-FDCFA04581F8}"/>
              </a:ext>
            </a:extLst>
          </p:cNvPr>
          <p:cNvSpPr/>
          <p:nvPr/>
        </p:nvSpPr>
        <p:spPr>
          <a:xfrm>
            <a:off x="22634" y="32004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8752FF-D9A8-4983-B729-B1015454EF50}"/>
              </a:ext>
            </a:extLst>
          </p:cNvPr>
          <p:cNvSpPr txBox="1"/>
          <p:nvPr/>
        </p:nvSpPr>
        <p:spPr>
          <a:xfrm>
            <a:off x="5562600" y="3121223"/>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
        <p:nvSpPr>
          <p:cNvPr id="7" name="Arrow: Right 6">
            <a:extLst>
              <a:ext uri="{FF2B5EF4-FFF2-40B4-BE49-F238E27FC236}">
                <a16:creationId xmlns:a16="http://schemas.microsoft.com/office/drawing/2014/main" id="{FF96632E-246D-4412-944D-A87EA854348B}"/>
              </a:ext>
            </a:extLst>
          </p:cNvPr>
          <p:cNvSpPr/>
          <p:nvPr/>
        </p:nvSpPr>
        <p:spPr>
          <a:xfrm>
            <a:off x="22634" y="2677625"/>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8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B4C6-E388-44AC-87C7-F1292AB90691}"/>
              </a:ext>
            </a:extLst>
          </p:cNvPr>
          <p:cNvSpPr>
            <a:spLocks noGrp="1"/>
          </p:cNvSpPr>
          <p:nvPr>
            <p:ph type="title"/>
          </p:nvPr>
        </p:nvSpPr>
        <p:spPr/>
        <p:txBody>
          <a:bodyPr/>
          <a:lstStyle/>
          <a:p>
            <a:r>
              <a:rPr lang="en-US" dirty="0"/>
              <a:t>Case 1 (continued)</a:t>
            </a:r>
          </a:p>
        </p:txBody>
      </p:sp>
      <p:sp>
        <p:nvSpPr>
          <p:cNvPr id="3" name="Content Placeholder 2">
            <a:extLst>
              <a:ext uri="{FF2B5EF4-FFF2-40B4-BE49-F238E27FC236}">
                <a16:creationId xmlns:a16="http://schemas.microsoft.com/office/drawing/2014/main" id="{3FD5800A-C9F4-4C3D-8556-4AB9C7E576B9}"/>
              </a:ext>
            </a:extLst>
          </p:cNvPr>
          <p:cNvSpPr>
            <a:spLocks noGrp="1"/>
          </p:cNvSpPr>
          <p:nvPr>
            <p:ph idx="1"/>
          </p:nvPr>
        </p:nvSpPr>
        <p:spPr/>
        <p:txBody>
          <a:bodyPr/>
          <a:lstStyle/>
          <a:p>
            <a:r>
              <a:rPr lang="en-US" sz="2400" dirty="0"/>
              <a:t>Due to difficulty scheduling the interviews because of residents busy schedules, the study team proposes having subjects complete a survey instrument about their opinions on the optimal format of morning reports during 50 mins of the 60 minute scheduled morning report session.</a:t>
            </a:r>
          </a:p>
          <a:p>
            <a:r>
              <a:rPr lang="en-US" sz="2400" dirty="0"/>
              <a:t>Permission has been obtained from the Program Director to allow this one time administration of the survey during the time allotted for morning report.</a:t>
            </a:r>
          </a:p>
        </p:txBody>
      </p:sp>
    </p:spTree>
    <p:extLst>
      <p:ext uri="{BB962C8B-B14F-4D97-AF65-F5344CB8AC3E}">
        <p14:creationId xmlns:p14="http://schemas.microsoft.com/office/powerpoint/2010/main" val="248449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F69F3-0CCA-4978-93AF-C137979DA4E3}"/>
              </a:ext>
            </a:extLst>
          </p:cNvPr>
          <p:cNvSpPr>
            <a:spLocks noGrp="1"/>
          </p:cNvSpPr>
          <p:nvPr>
            <p:ph type="title"/>
          </p:nvPr>
        </p:nvSpPr>
        <p:spPr/>
        <p:txBody>
          <a:bodyPr/>
          <a:lstStyle/>
          <a:p>
            <a:r>
              <a:rPr lang="en-US" dirty="0"/>
              <a:t>Poll 3:  Case 1</a:t>
            </a:r>
          </a:p>
        </p:txBody>
      </p:sp>
      <p:sp>
        <p:nvSpPr>
          <p:cNvPr id="3" name="Content Placeholder 2">
            <a:extLst>
              <a:ext uri="{FF2B5EF4-FFF2-40B4-BE49-F238E27FC236}">
                <a16:creationId xmlns:a16="http://schemas.microsoft.com/office/drawing/2014/main" id="{FB069DCB-8C4E-4BF4-BACC-E4506CD3E6C4}"/>
              </a:ext>
            </a:extLst>
          </p:cNvPr>
          <p:cNvSpPr>
            <a:spLocks noGrp="1"/>
          </p:cNvSpPr>
          <p:nvPr>
            <p:ph idx="1"/>
          </p:nvPr>
        </p:nvSpPr>
        <p:spPr/>
        <p:txBody>
          <a:bodyPr/>
          <a:lstStyle/>
          <a:p>
            <a:pPr marL="0" indent="0">
              <a:buNone/>
            </a:pPr>
            <a:r>
              <a:rPr lang="en-US" dirty="0"/>
              <a:t>Does the study qualify for exemption?</a:t>
            </a:r>
          </a:p>
          <a:p>
            <a:pPr marL="0" indent="0">
              <a:buNone/>
            </a:pPr>
            <a:r>
              <a:rPr lang="en-US" dirty="0"/>
              <a:t>a. Yes, Category 1</a:t>
            </a:r>
          </a:p>
          <a:p>
            <a:pPr marL="0" indent="0">
              <a:buNone/>
            </a:pPr>
            <a:r>
              <a:rPr lang="en-US" dirty="0"/>
              <a:t>b. Yes, Category 2</a:t>
            </a:r>
          </a:p>
          <a:p>
            <a:pPr marL="0" indent="0">
              <a:buNone/>
            </a:pPr>
            <a:r>
              <a:rPr lang="en-US" dirty="0"/>
              <a:t>c. Yes, Category 1 and 2</a:t>
            </a:r>
          </a:p>
          <a:p>
            <a:pPr marL="0" indent="0">
              <a:buNone/>
            </a:pPr>
            <a:r>
              <a:rPr lang="en-US" dirty="0"/>
              <a:t>d. No</a:t>
            </a:r>
          </a:p>
        </p:txBody>
      </p:sp>
      <p:sp>
        <p:nvSpPr>
          <p:cNvPr id="4" name="Arrow: Right 3">
            <a:extLst>
              <a:ext uri="{FF2B5EF4-FFF2-40B4-BE49-F238E27FC236}">
                <a16:creationId xmlns:a16="http://schemas.microsoft.com/office/drawing/2014/main" id="{B36D5EAC-C979-4844-9A25-9B50CA21BBE5}"/>
              </a:ext>
            </a:extLst>
          </p:cNvPr>
          <p:cNvSpPr/>
          <p:nvPr/>
        </p:nvSpPr>
        <p:spPr>
          <a:xfrm>
            <a:off x="18861" y="32004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558493-847C-4DB0-9391-019D8201BDD1}"/>
              </a:ext>
            </a:extLst>
          </p:cNvPr>
          <p:cNvSpPr txBox="1"/>
          <p:nvPr/>
        </p:nvSpPr>
        <p:spPr>
          <a:xfrm>
            <a:off x="5410200" y="3581400"/>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414554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2</a:t>
            </a:r>
          </a:p>
        </p:txBody>
      </p:sp>
      <p:sp>
        <p:nvSpPr>
          <p:cNvPr id="3" name="Content Placeholder 2"/>
          <p:cNvSpPr>
            <a:spLocks noGrp="1"/>
          </p:cNvSpPr>
          <p:nvPr>
            <p:ph idx="1"/>
          </p:nvPr>
        </p:nvSpPr>
        <p:spPr/>
        <p:txBody>
          <a:bodyPr/>
          <a:lstStyle/>
          <a:p>
            <a:r>
              <a:rPr lang="en-US" sz="2000" dirty="0"/>
              <a:t>An Investigator wants to better understand how Veterans diagnosed with PTSD seek out treatment and what coping mechanisms they use</a:t>
            </a:r>
          </a:p>
          <a:p>
            <a:r>
              <a:rPr lang="en-US" sz="2000" dirty="0"/>
              <a:t>The research involves an in person or telephone interview with the Veteran to explore different options for therapy and assess their receptivity to the various options</a:t>
            </a:r>
          </a:p>
          <a:p>
            <a:r>
              <a:rPr lang="en-US" sz="2000" dirty="0"/>
              <a:t>The interview will be audio-recorded and will include questions about illegal drug use</a:t>
            </a:r>
          </a:p>
          <a:p>
            <a:r>
              <a:rPr lang="en-US" sz="2000" dirty="0"/>
              <a:t>Subjects will sign a written HIPAA authorization for collection and use of their protected health information (PHI).</a:t>
            </a:r>
          </a:p>
        </p:txBody>
      </p:sp>
    </p:spTree>
    <p:extLst>
      <p:ext uri="{BB962C8B-B14F-4D97-AF65-F5344CB8AC3E}">
        <p14:creationId xmlns:p14="http://schemas.microsoft.com/office/powerpoint/2010/main" val="2466719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4:  Case Study 2</a:t>
            </a:r>
          </a:p>
        </p:txBody>
      </p:sp>
      <p:sp>
        <p:nvSpPr>
          <p:cNvPr id="3" name="Content Placeholder 2"/>
          <p:cNvSpPr>
            <a:spLocks noGrp="1"/>
          </p:cNvSpPr>
          <p:nvPr>
            <p:ph idx="1"/>
          </p:nvPr>
        </p:nvSpPr>
        <p:spPr/>
        <p:txBody>
          <a:bodyPr/>
          <a:lstStyle/>
          <a:p>
            <a:pPr marL="0" indent="0">
              <a:buNone/>
            </a:pPr>
            <a:r>
              <a:rPr lang="en-US" sz="2400" dirty="0"/>
              <a:t>Is this study eligible for exemption?</a:t>
            </a:r>
          </a:p>
          <a:p>
            <a:pPr marL="0" indent="0">
              <a:buNone/>
            </a:pPr>
            <a:endParaRPr lang="en-US" sz="2400" dirty="0"/>
          </a:p>
          <a:p>
            <a:pPr marL="0" indent="0">
              <a:buNone/>
            </a:pPr>
            <a:r>
              <a:rPr lang="en-US" sz="2400" dirty="0"/>
              <a:t>a. Yes, exempt Category 2 without limited IRB review</a:t>
            </a:r>
          </a:p>
          <a:p>
            <a:pPr marL="0" indent="0">
              <a:buNone/>
            </a:pPr>
            <a:r>
              <a:rPr lang="en-US" sz="2400" dirty="0"/>
              <a:t>b. Yes,  exempt Category 2 with limited IRB review</a:t>
            </a:r>
          </a:p>
          <a:p>
            <a:pPr marL="0" indent="0">
              <a:buNone/>
            </a:pPr>
            <a:r>
              <a:rPr lang="en-US" sz="2400" dirty="0"/>
              <a:t>c. No</a:t>
            </a:r>
          </a:p>
        </p:txBody>
      </p:sp>
      <p:sp>
        <p:nvSpPr>
          <p:cNvPr id="4" name="Arrow: Right 3">
            <a:extLst>
              <a:ext uri="{FF2B5EF4-FFF2-40B4-BE49-F238E27FC236}">
                <a16:creationId xmlns:a16="http://schemas.microsoft.com/office/drawing/2014/main" id="{050A7E2D-FBAE-41FA-9D6B-48D727BE54B9}"/>
              </a:ext>
            </a:extLst>
          </p:cNvPr>
          <p:cNvSpPr/>
          <p:nvPr/>
        </p:nvSpPr>
        <p:spPr>
          <a:xfrm>
            <a:off x="27915" y="35814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46A5197-50ED-442C-B547-5DFE6A9B977C}"/>
              </a:ext>
            </a:extLst>
          </p:cNvPr>
          <p:cNvSpPr txBox="1"/>
          <p:nvPr/>
        </p:nvSpPr>
        <p:spPr>
          <a:xfrm>
            <a:off x="5591175" y="4724400"/>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92630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6009-2FD5-4855-A1FB-F72464B34ADF}"/>
              </a:ext>
            </a:extLst>
          </p:cNvPr>
          <p:cNvSpPr>
            <a:spLocks noGrp="1"/>
          </p:cNvSpPr>
          <p:nvPr>
            <p:ph type="title"/>
          </p:nvPr>
        </p:nvSpPr>
        <p:spPr/>
        <p:txBody>
          <a:bodyPr/>
          <a:lstStyle/>
          <a:p>
            <a:r>
              <a:rPr lang="en-US" dirty="0"/>
              <a:t>Poll 5:  Case Study 2</a:t>
            </a:r>
          </a:p>
        </p:txBody>
      </p:sp>
      <p:sp>
        <p:nvSpPr>
          <p:cNvPr id="3" name="Content Placeholder 2">
            <a:extLst>
              <a:ext uri="{FF2B5EF4-FFF2-40B4-BE49-F238E27FC236}">
                <a16:creationId xmlns:a16="http://schemas.microsoft.com/office/drawing/2014/main" id="{BC6CA271-0C15-4F3D-8A8D-245A2D1E4DC0}"/>
              </a:ext>
            </a:extLst>
          </p:cNvPr>
          <p:cNvSpPr>
            <a:spLocks noGrp="1"/>
          </p:cNvSpPr>
          <p:nvPr>
            <p:ph idx="1"/>
          </p:nvPr>
        </p:nvSpPr>
        <p:spPr/>
        <p:txBody>
          <a:bodyPr/>
          <a:lstStyle/>
          <a:p>
            <a:pPr marL="0" indent="0">
              <a:buNone/>
            </a:pPr>
            <a:r>
              <a:rPr lang="en-US" sz="2400" dirty="0"/>
              <a:t>What are some of the things the IRB should consider when performing limited IRB review?</a:t>
            </a:r>
          </a:p>
          <a:p>
            <a:pPr marL="457200" indent="-457200">
              <a:buFont typeface="+mj-lt"/>
              <a:buAutoNum type="alphaLcPeriod"/>
            </a:pPr>
            <a:r>
              <a:rPr lang="en-US" sz="2400" dirty="0"/>
              <a:t>If research results will be returned to subjects</a:t>
            </a:r>
          </a:p>
          <a:p>
            <a:pPr marL="457200" indent="-457200">
              <a:buFont typeface="+mj-lt"/>
              <a:buAutoNum type="alphaLcPeriod"/>
            </a:pPr>
            <a:r>
              <a:rPr lang="en-US" sz="2400" dirty="0"/>
              <a:t>Whether the informed consent form includes information about the session being recorded</a:t>
            </a:r>
          </a:p>
          <a:p>
            <a:pPr marL="457200" indent="-457200">
              <a:buFont typeface="+mj-lt"/>
              <a:buAutoNum type="alphaLcPeriod"/>
            </a:pPr>
            <a:r>
              <a:rPr lang="en-US" sz="2400" dirty="0"/>
              <a:t>Whether the study should have a Certificate of Confidentiality (COC)</a:t>
            </a:r>
          </a:p>
          <a:p>
            <a:pPr marL="457200" indent="-457200">
              <a:buFont typeface="+mj-lt"/>
              <a:buAutoNum type="alphaLcPeriod"/>
            </a:pPr>
            <a:r>
              <a:rPr lang="en-US" sz="2400" dirty="0"/>
              <a:t>All of the above</a:t>
            </a:r>
          </a:p>
          <a:p>
            <a:pPr marL="457200" indent="-457200">
              <a:buFont typeface="+mj-lt"/>
              <a:buAutoNum type="alphaLcPeriod"/>
            </a:pPr>
            <a:r>
              <a:rPr lang="en-US" sz="2400" dirty="0"/>
              <a:t>None of the above</a:t>
            </a:r>
          </a:p>
          <a:p>
            <a:endParaRPr lang="en-US" sz="2400" dirty="0"/>
          </a:p>
        </p:txBody>
      </p:sp>
      <p:sp>
        <p:nvSpPr>
          <p:cNvPr id="4" name="Arrow: Right 3">
            <a:extLst>
              <a:ext uri="{FF2B5EF4-FFF2-40B4-BE49-F238E27FC236}">
                <a16:creationId xmlns:a16="http://schemas.microsoft.com/office/drawing/2014/main" id="{75ED8CA3-6866-4495-9EC4-CD4D48B1EBD6}"/>
              </a:ext>
            </a:extLst>
          </p:cNvPr>
          <p:cNvSpPr/>
          <p:nvPr/>
        </p:nvSpPr>
        <p:spPr>
          <a:xfrm>
            <a:off x="0" y="43434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9ADCA23-C90E-4A5C-96BB-C66B4C00D02D}"/>
              </a:ext>
            </a:extLst>
          </p:cNvPr>
          <p:cNvSpPr txBox="1"/>
          <p:nvPr/>
        </p:nvSpPr>
        <p:spPr>
          <a:xfrm>
            <a:off x="5638800" y="5257800"/>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37459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Exempt Categories 3 &amp; 4	</a:t>
            </a:r>
            <a:endParaRPr lang="en-US" sz="3100" spc="100" dirty="0">
              <a:solidFill>
                <a:prstClr val="black"/>
              </a:solidFill>
            </a:endParaRPr>
          </a:p>
        </p:txBody>
      </p:sp>
    </p:spTree>
    <p:extLst>
      <p:ext uri="{BB962C8B-B14F-4D97-AF65-F5344CB8AC3E}">
        <p14:creationId xmlns:p14="http://schemas.microsoft.com/office/powerpoint/2010/main" val="1488490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F840-5922-41C6-A283-20B8CF020CB5}"/>
              </a:ext>
            </a:extLst>
          </p:cNvPr>
          <p:cNvSpPr>
            <a:spLocks noGrp="1"/>
          </p:cNvSpPr>
          <p:nvPr>
            <p:ph type="title"/>
          </p:nvPr>
        </p:nvSpPr>
        <p:spPr/>
        <p:txBody>
          <a:bodyPr/>
          <a:lstStyle/>
          <a:p>
            <a:r>
              <a:rPr lang="en-US" dirty="0"/>
              <a:t>Exempt Category 3:  2018 Rule</a:t>
            </a:r>
          </a:p>
        </p:txBody>
      </p:sp>
      <p:sp>
        <p:nvSpPr>
          <p:cNvPr id="3" name="Content Placeholder 2">
            <a:extLst>
              <a:ext uri="{FF2B5EF4-FFF2-40B4-BE49-F238E27FC236}">
                <a16:creationId xmlns:a16="http://schemas.microsoft.com/office/drawing/2014/main" id="{CF7123D0-CC5B-41B4-9A55-9B3B2CDCEA81}"/>
              </a:ext>
            </a:extLst>
          </p:cNvPr>
          <p:cNvSpPr>
            <a:spLocks noGrp="1"/>
          </p:cNvSpPr>
          <p:nvPr>
            <p:ph idx="1"/>
          </p:nvPr>
        </p:nvSpPr>
        <p:spPr/>
        <p:txBody>
          <a:bodyPr/>
          <a:lstStyle/>
          <a:p>
            <a:pPr marL="0" indent="0">
              <a:buNone/>
            </a:pPr>
            <a:r>
              <a:rPr lang="en-US" sz="1600" dirty="0"/>
              <a:t>Research involving benign behavioral interventions in conjunction with the collection of information from an </a:t>
            </a:r>
            <a:r>
              <a:rPr lang="en-US" sz="1600" b="1" dirty="0"/>
              <a:t>adult subject </a:t>
            </a:r>
            <a:r>
              <a:rPr lang="en-US" sz="1600" dirty="0"/>
              <a:t>through </a:t>
            </a:r>
            <a:r>
              <a:rPr lang="en-US" sz="1600" b="1" dirty="0"/>
              <a:t>verbal or written responses (including data entry) or audiovisual recording </a:t>
            </a:r>
            <a:r>
              <a:rPr lang="en-US" sz="1600" dirty="0"/>
              <a:t>if the </a:t>
            </a:r>
            <a:r>
              <a:rPr lang="en-US" sz="1600" b="1" dirty="0"/>
              <a:t>subject prospectively agrees </a:t>
            </a:r>
            <a:r>
              <a:rPr lang="en-US" sz="1600" dirty="0"/>
              <a:t>to the intervention and information collection and at least one of the following criteria is met: </a:t>
            </a:r>
          </a:p>
          <a:p>
            <a:r>
              <a:rPr lang="en-US" sz="1600" dirty="0"/>
              <a:t>(A) The information obtained is recorded by the investigator in such a manner that the identity of the human subjects cannot readily be ascertained, directly or through identifiers linked to the subjects; </a:t>
            </a:r>
            <a:endParaRPr lang="en-US" sz="1600" b="1" i="1" dirty="0"/>
          </a:p>
          <a:p>
            <a:r>
              <a:rPr lang="en-US" sz="1600" dirty="0"/>
              <a:t>(B) Any disclosure of the human subjects' responses outside the research would not reasonably place the subjects at risk of criminal or civil liability or be damaging to the subjects' financial standing, employability, educational advancement, or reputation; </a:t>
            </a:r>
            <a:r>
              <a:rPr lang="en-US" sz="1600" b="1" i="1" dirty="0"/>
              <a:t>or</a:t>
            </a:r>
            <a:r>
              <a:rPr lang="en-US" sz="1600" dirty="0"/>
              <a:t> </a:t>
            </a:r>
          </a:p>
          <a:p>
            <a:r>
              <a:rPr lang="en-US" sz="1600" dirty="0"/>
              <a:t>(C) The information obtained is recorded by the investigator in such a manner that the identity of the human subjects can readily be ascertained, directly or through identifiers linked to the subjects, and an IRB conducts a limited IRB review to make the determination required by </a:t>
            </a:r>
            <a:r>
              <a:rPr lang="en-US" sz="1600" dirty="0">
                <a:hlinkClick r:id="rId3"/>
              </a:rPr>
              <a:t>§ 16.111(a)(7)</a:t>
            </a:r>
            <a:r>
              <a:rPr lang="en-US" sz="1600" dirty="0"/>
              <a:t>. </a:t>
            </a:r>
          </a:p>
          <a:p>
            <a:endParaRPr lang="en-US" sz="1600" dirty="0"/>
          </a:p>
        </p:txBody>
      </p:sp>
    </p:spTree>
    <p:extLst>
      <p:ext uri="{BB962C8B-B14F-4D97-AF65-F5344CB8AC3E}">
        <p14:creationId xmlns:p14="http://schemas.microsoft.com/office/powerpoint/2010/main" val="345105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F4BE-7876-421B-B9A4-D7F2BC235BE3}"/>
              </a:ext>
            </a:extLst>
          </p:cNvPr>
          <p:cNvSpPr>
            <a:spLocks noGrp="1"/>
          </p:cNvSpPr>
          <p:nvPr>
            <p:ph type="title"/>
          </p:nvPr>
        </p:nvSpPr>
        <p:spPr/>
        <p:txBody>
          <a:bodyPr/>
          <a:lstStyle/>
          <a:p>
            <a:r>
              <a:rPr lang="en-US" dirty="0"/>
              <a:t>What Does Exempt from the Common Rule Mean?</a:t>
            </a:r>
          </a:p>
        </p:txBody>
      </p:sp>
      <p:sp>
        <p:nvSpPr>
          <p:cNvPr id="3" name="Content Placeholder 2">
            <a:extLst>
              <a:ext uri="{FF2B5EF4-FFF2-40B4-BE49-F238E27FC236}">
                <a16:creationId xmlns:a16="http://schemas.microsoft.com/office/drawing/2014/main" id="{975E8C8A-3D98-44C9-8D9C-47738C561248}"/>
              </a:ext>
            </a:extLst>
          </p:cNvPr>
          <p:cNvSpPr>
            <a:spLocks noGrp="1"/>
          </p:cNvSpPr>
          <p:nvPr>
            <p:ph idx="1"/>
          </p:nvPr>
        </p:nvSpPr>
        <p:spPr/>
        <p:txBody>
          <a:bodyPr/>
          <a:lstStyle/>
          <a:p>
            <a:pPr marL="57150" indent="0">
              <a:buNone/>
            </a:pPr>
            <a:r>
              <a:rPr lang="en-US" sz="2400" dirty="0"/>
              <a:t>Generally means not subject to the requirements of the Common Rule, but it is important to note that “exempt” does not mean exempt from all of the requirements of the Common Rule for some of the categories of human subject studies determined to be exempt under the 2018 Requirements.  </a:t>
            </a:r>
          </a:p>
          <a:p>
            <a:pPr marL="457200" lvl="1" indent="0">
              <a:buNone/>
            </a:pPr>
            <a:endParaRPr lang="en-US" sz="2000" dirty="0"/>
          </a:p>
        </p:txBody>
      </p:sp>
    </p:spTree>
    <p:extLst>
      <p:ext uri="{BB962C8B-B14F-4D97-AF65-F5344CB8AC3E}">
        <p14:creationId xmlns:p14="http://schemas.microsoft.com/office/powerpoint/2010/main" val="275468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6D23-9B46-46C4-BB1F-E2104B45B5BE}"/>
              </a:ext>
            </a:extLst>
          </p:cNvPr>
          <p:cNvSpPr>
            <a:spLocks noGrp="1"/>
          </p:cNvSpPr>
          <p:nvPr>
            <p:ph type="title"/>
          </p:nvPr>
        </p:nvSpPr>
        <p:spPr/>
        <p:txBody>
          <a:bodyPr/>
          <a:lstStyle/>
          <a:p>
            <a:r>
              <a:rPr lang="en-US" dirty="0"/>
              <a:t>Benign Behavioral Intervention</a:t>
            </a:r>
          </a:p>
        </p:txBody>
      </p:sp>
      <p:sp>
        <p:nvSpPr>
          <p:cNvPr id="3" name="Content Placeholder 2">
            <a:extLst>
              <a:ext uri="{FF2B5EF4-FFF2-40B4-BE49-F238E27FC236}">
                <a16:creationId xmlns:a16="http://schemas.microsoft.com/office/drawing/2014/main" id="{E7FF8EA0-494D-4101-8A63-54A39B0C2108}"/>
              </a:ext>
            </a:extLst>
          </p:cNvPr>
          <p:cNvSpPr>
            <a:spLocks noGrp="1"/>
          </p:cNvSpPr>
          <p:nvPr>
            <p:ph idx="1"/>
          </p:nvPr>
        </p:nvSpPr>
        <p:spPr/>
        <p:txBody>
          <a:bodyPr/>
          <a:lstStyle/>
          <a:p>
            <a:pPr marL="0" indent="0">
              <a:buNone/>
            </a:pPr>
            <a:r>
              <a:rPr lang="en-US" sz="2000" dirty="0"/>
              <a:t>Benign behavioral interventions are brief in duration, harmless, painless, not physically invasive, not likely to have a significant adverse lasting impact on the subjects, and the investigator has no reason to think the subjects will find the interventions offensive or embarrassing (38 CFR 104(d)(3)(ii).</a:t>
            </a:r>
          </a:p>
          <a:p>
            <a:r>
              <a:rPr lang="en-US" sz="2000" dirty="0"/>
              <a:t>Examples provided include:</a:t>
            </a:r>
          </a:p>
          <a:p>
            <a:pPr lvl="1"/>
            <a:r>
              <a:rPr lang="en-US" sz="1600" dirty="0"/>
              <a:t>having subjects play an online game, </a:t>
            </a:r>
          </a:p>
          <a:p>
            <a:pPr lvl="1"/>
            <a:r>
              <a:rPr lang="en-US" sz="1600" dirty="0"/>
              <a:t>having subjects solve puzzles under various noise conditions, </a:t>
            </a:r>
          </a:p>
          <a:p>
            <a:pPr lvl="1"/>
            <a:r>
              <a:rPr lang="en-US" sz="1600" dirty="0"/>
              <a:t>having subjects decide how to allocate a nominal amount of received cash between themselves and someone else</a:t>
            </a:r>
          </a:p>
          <a:p>
            <a:r>
              <a:rPr lang="en-US" sz="2000" dirty="0"/>
              <a:t>Studies involving deception: Subjects must prospectively agree that they will be unaware of or misled regarding the nature and purpose of the research.</a:t>
            </a:r>
          </a:p>
        </p:txBody>
      </p:sp>
    </p:spTree>
    <p:extLst>
      <p:ext uri="{BB962C8B-B14F-4D97-AF65-F5344CB8AC3E}">
        <p14:creationId xmlns:p14="http://schemas.microsoft.com/office/powerpoint/2010/main" val="2305343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30DD-C416-4503-A49C-848DCC6FCFD9}"/>
              </a:ext>
            </a:extLst>
          </p:cNvPr>
          <p:cNvSpPr>
            <a:spLocks noGrp="1"/>
          </p:cNvSpPr>
          <p:nvPr>
            <p:ph type="title"/>
          </p:nvPr>
        </p:nvSpPr>
        <p:spPr/>
        <p:txBody>
          <a:bodyPr/>
          <a:lstStyle/>
          <a:p>
            <a:r>
              <a:rPr lang="en-US" dirty="0"/>
              <a:t>Exempt Category 3:  Things to Consider</a:t>
            </a:r>
          </a:p>
        </p:txBody>
      </p:sp>
      <p:graphicFrame>
        <p:nvGraphicFramePr>
          <p:cNvPr id="4" name="Content Placeholder 3">
            <a:extLst>
              <a:ext uri="{FF2B5EF4-FFF2-40B4-BE49-F238E27FC236}">
                <a16:creationId xmlns:a16="http://schemas.microsoft.com/office/drawing/2014/main" id="{DBA756DA-086C-409C-B696-D7E02CD47C8B}"/>
              </a:ext>
            </a:extLst>
          </p:cNvPr>
          <p:cNvGraphicFramePr>
            <a:graphicFrameLocks noGrp="1"/>
          </p:cNvGraphicFramePr>
          <p:nvPr>
            <p:ph idx="1"/>
            <p:extLst>
              <p:ext uri="{D42A27DB-BD31-4B8C-83A1-F6EECF244321}">
                <p14:modId xmlns:p14="http://schemas.microsoft.com/office/powerpoint/2010/main" val="3402414384"/>
              </p:ext>
            </p:extLst>
          </p:nvPr>
        </p:nvGraphicFramePr>
        <p:xfrm>
          <a:off x="457200" y="1803400"/>
          <a:ext cx="8229600" cy="50546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396021212"/>
                    </a:ext>
                  </a:extLst>
                </a:gridCol>
                <a:gridCol w="5486400">
                  <a:extLst>
                    <a:ext uri="{9D8B030D-6E8A-4147-A177-3AD203B41FA5}">
                      <a16:colId xmlns:a16="http://schemas.microsoft.com/office/drawing/2014/main" val="3255949109"/>
                    </a:ext>
                  </a:extLst>
                </a:gridCol>
              </a:tblGrid>
              <a:tr h="370840">
                <a:tc>
                  <a:txBody>
                    <a:bodyPr/>
                    <a:lstStyle/>
                    <a:p>
                      <a:r>
                        <a:rPr lang="en-US" sz="1300" dirty="0"/>
                        <a:t>Key Criteria</a:t>
                      </a:r>
                    </a:p>
                  </a:txBody>
                  <a:tcPr/>
                </a:tc>
                <a:tc>
                  <a:txBody>
                    <a:bodyPr/>
                    <a:lstStyle/>
                    <a:p>
                      <a:endParaRPr lang="en-US" sz="1300" dirty="0"/>
                    </a:p>
                  </a:txBody>
                  <a:tcPr/>
                </a:tc>
                <a:extLst>
                  <a:ext uri="{0D108BD9-81ED-4DB2-BD59-A6C34878D82A}">
                    <a16:rowId xmlns:a16="http://schemas.microsoft.com/office/drawing/2014/main" val="854616640"/>
                  </a:ext>
                </a:extLst>
              </a:tr>
              <a:tr h="370840">
                <a:tc>
                  <a:txBody>
                    <a:bodyPr/>
                    <a:lstStyle/>
                    <a:p>
                      <a:r>
                        <a:rPr lang="en-US" sz="1300" dirty="0"/>
                        <a:t>Brief in Duration</a:t>
                      </a:r>
                    </a:p>
                  </a:txBody>
                  <a:tcPr/>
                </a:tc>
                <a:tc>
                  <a:txBody>
                    <a:bodyPr/>
                    <a:lstStyle/>
                    <a:p>
                      <a:pPr marL="285750" indent="-285750">
                        <a:buFont typeface="Arial" panose="020B0604020202020204" pitchFamily="34" charset="0"/>
                        <a:buChar char="•"/>
                      </a:pPr>
                      <a:r>
                        <a:rPr lang="en-US" sz="1300" dirty="0"/>
                        <a:t>Intervention itself does not last long (mins/hours) vs. continuous</a:t>
                      </a:r>
                    </a:p>
                    <a:p>
                      <a:pPr marL="742950" lvl="1" indent="-285750">
                        <a:buFont typeface="Arial" panose="020B0604020202020204" pitchFamily="34" charset="0"/>
                        <a:buChar char="•"/>
                      </a:pPr>
                      <a:r>
                        <a:rPr lang="en-US" sz="1300" dirty="0"/>
                        <a:t>Intervention may include multiple iterations, however each iteration should be brief</a:t>
                      </a:r>
                    </a:p>
                    <a:p>
                      <a:pPr marL="742950" lvl="1" indent="-285750">
                        <a:buFont typeface="Arial" panose="020B0604020202020204" pitchFamily="34" charset="0"/>
                        <a:buChar char="•"/>
                      </a:pPr>
                      <a:r>
                        <a:rPr lang="en-US" sz="1300" dirty="0"/>
                        <a:t>Intervention may occur on more than one day (can occur over multiple days)</a:t>
                      </a:r>
                    </a:p>
                  </a:txBody>
                  <a:tcPr/>
                </a:tc>
                <a:extLst>
                  <a:ext uri="{0D108BD9-81ED-4DB2-BD59-A6C34878D82A}">
                    <a16:rowId xmlns:a16="http://schemas.microsoft.com/office/drawing/2014/main" val="3119417706"/>
                  </a:ext>
                </a:extLst>
              </a:tr>
              <a:tr h="370840">
                <a:tc>
                  <a:txBody>
                    <a:bodyPr/>
                    <a:lstStyle/>
                    <a:p>
                      <a:r>
                        <a:rPr lang="en-US" sz="1300" dirty="0"/>
                        <a:t>Behavioral Intervention</a:t>
                      </a:r>
                    </a:p>
                  </a:txBody>
                  <a:tcPr/>
                </a:tc>
                <a:tc>
                  <a:txBody>
                    <a:bodyPr/>
                    <a:lstStyle/>
                    <a:p>
                      <a:pPr marL="285750" indent="-285750">
                        <a:buFont typeface="Arial" panose="020B0604020202020204" pitchFamily="34" charset="0"/>
                        <a:buChar char="•"/>
                      </a:pPr>
                      <a:r>
                        <a:rPr lang="en-US" sz="1300" dirty="0"/>
                        <a:t>Cognitive, intellectual, educational or behavioral tasks </a:t>
                      </a:r>
                    </a:p>
                    <a:p>
                      <a:pPr marL="285750" indent="-285750">
                        <a:buFont typeface="Arial" panose="020B0604020202020204" pitchFamily="34" charset="0"/>
                        <a:buChar char="•"/>
                      </a:pPr>
                      <a:r>
                        <a:rPr lang="en-US" sz="1300" dirty="0"/>
                        <a:t>Manipulations of the subject’s physical, sensory, social or emotional environment</a:t>
                      </a:r>
                    </a:p>
                    <a:p>
                      <a:pPr marL="285750" indent="-285750">
                        <a:buFont typeface="Arial" panose="020B0604020202020204" pitchFamily="34" charset="0"/>
                        <a:buChar char="•"/>
                      </a:pPr>
                      <a:r>
                        <a:rPr lang="en-US" sz="1300" dirty="0"/>
                        <a:t>Excludes the use of medical interventions (including medical tests, procedures, or devices)</a:t>
                      </a:r>
                    </a:p>
                  </a:txBody>
                  <a:tcPr/>
                </a:tc>
                <a:extLst>
                  <a:ext uri="{0D108BD9-81ED-4DB2-BD59-A6C34878D82A}">
                    <a16:rowId xmlns:a16="http://schemas.microsoft.com/office/drawing/2014/main" val="2568221205"/>
                  </a:ext>
                </a:extLst>
              </a:tr>
              <a:tr h="370840">
                <a:tc>
                  <a:txBody>
                    <a:bodyPr/>
                    <a:lstStyle/>
                    <a:p>
                      <a:r>
                        <a:rPr lang="en-US" sz="1300" dirty="0"/>
                        <a:t>Subject Population</a:t>
                      </a:r>
                    </a:p>
                  </a:txBody>
                  <a:tcPr/>
                </a:tc>
                <a:tc>
                  <a:txBody>
                    <a:bodyPr/>
                    <a:lstStyle/>
                    <a:p>
                      <a:r>
                        <a:rPr lang="en-US" sz="1300" dirty="0"/>
                        <a:t>Adults only</a:t>
                      </a:r>
                    </a:p>
                  </a:txBody>
                  <a:tcPr/>
                </a:tc>
                <a:extLst>
                  <a:ext uri="{0D108BD9-81ED-4DB2-BD59-A6C34878D82A}">
                    <a16:rowId xmlns:a16="http://schemas.microsoft.com/office/drawing/2014/main" val="141956916"/>
                  </a:ext>
                </a:extLst>
              </a:tr>
              <a:tr h="370840">
                <a:tc>
                  <a:txBody>
                    <a:bodyPr/>
                    <a:lstStyle/>
                    <a:p>
                      <a:r>
                        <a:rPr lang="en-US" sz="1300" dirty="0"/>
                        <a:t>Prospective Agreement</a:t>
                      </a:r>
                    </a:p>
                  </a:txBody>
                  <a:tcPr/>
                </a:tc>
                <a:tc>
                  <a:txBody>
                    <a:bodyPr/>
                    <a:lstStyle/>
                    <a:p>
                      <a:pPr marL="285750" indent="-285750">
                        <a:buFont typeface="Arial" panose="020B0604020202020204" pitchFamily="34" charset="0"/>
                        <a:buChar char="•"/>
                      </a:pPr>
                      <a:r>
                        <a:rPr lang="en-US" sz="1300" dirty="0"/>
                        <a:t>Subjects asked to agree to participate in the research (verbal or written)</a:t>
                      </a:r>
                    </a:p>
                    <a:p>
                      <a:pPr marL="742950" lvl="1" indent="-285750">
                        <a:buFont typeface="Arial" panose="020B0604020202020204" pitchFamily="34" charset="0"/>
                        <a:buChar char="•"/>
                      </a:pPr>
                      <a:r>
                        <a:rPr lang="en-US" sz="1300" dirty="0"/>
                        <a:t>Not obtaining regulatory informed consent</a:t>
                      </a:r>
                    </a:p>
                  </a:txBody>
                  <a:tcPr/>
                </a:tc>
                <a:extLst>
                  <a:ext uri="{0D108BD9-81ED-4DB2-BD59-A6C34878D82A}">
                    <a16:rowId xmlns:a16="http://schemas.microsoft.com/office/drawing/2014/main" val="3526678303"/>
                  </a:ext>
                </a:extLst>
              </a:tr>
              <a:tr h="370840">
                <a:tc>
                  <a:txBody>
                    <a:bodyPr/>
                    <a:lstStyle/>
                    <a:p>
                      <a:r>
                        <a:rPr lang="en-US" sz="1300" dirty="0"/>
                        <a:t>Method by which information is obtained</a:t>
                      </a:r>
                    </a:p>
                  </a:txBody>
                  <a:tcPr/>
                </a:tc>
                <a:tc>
                  <a:txBody>
                    <a:bodyPr/>
                    <a:lstStyle/>
                    <a:p>
                      <a:pPr marL="285750" indent="-285750">
                        <a:buFont typeface="Arial" panose="020B0604020202020204" pitchFamily="34" charset="0"/>
                        <a:buChar char="•"/>
                      </a:pPr>
                      <a:r>
                        <a:rPr lang="en-US" sz="1300" dirty="0"/>
                        <a:t>Information obtained from subject </a:t>
                      </a:r>
                    </a:p>
                    <a:p>
                      <a:pPr marL="742950" lvl="1" indent="-285750">
                        <a:buFont typeface="Arial" panose="020B0604020202020204" pitchFamily="34" charset="0"/>
                        <a:buChar char="•"/>
                      </a:pPr>
                      <a:r>
                        <a:rPr lang="en-US" sz="1300" dirty="0"/>
                        <a:t>verbally; written; data entry; or via audio recording the subject</a:t>
                      </a:r>
                    </a:p>
                    <a:p>
                      <a:pPr marL="285750" indent="-285750">
                        <a:buFont typeface="Arial" panose="020B0604020202020204" pitchFamily="34" charset="0"/>
                        <a:buChar char="•"/>
                      </a:pPr>
                      <a:r>
                        <a:rPr lang="en-US" sz="1300" dirty="0"/>
                        <a:t>Information is not obtained from medical intervention or devices</a:t>
                      </a:r>
                    </a:p>
                  </a:txBody>
                  <a:tcPr/>
                </a:tc>
                <a:extLst>
                  <a:ext uri="{0D108BD9-81ED-4DB2-BD59-A6C34878D82A}">
                    <a16:rowId xmlns:a16="http://schemas.microsoft.com/office/drawing/2014/main" val="2053229460"/>
                  </a:ext>
                </a:extLst>
              </a:tr>
              <a:tr h="370840">
                <a:tc>
                  <a:txBody>
                    <a:bodyPr/>
                    <a:lstStyle/>
                    <a:p>
                      <a:r>
                        <a:rPr lang="en-US" sz="1300" dirty="0"/>
                        <a:t>Characteristics of research study</a:t>
                      </a:r>
                    </a:p>
                  </a:txBody>
                  <a:tcPr/>
                </a:tc>
                <a:tc>
                  <a:txBody>
                    <a:bodyPr/>
                    <a:lstStyle/>
                    <a:p>
                      <a:pPr marL="285750" indent="-285750">
                        <a:buFont typeface="Arial" panose="020B0604020202020204" pitchFamily="34" charset="0"/>
                        <a:buChar char="•"/>
                      </a:pPr>
                      <a:r>
                        <a:rPr lang="en-US" sz="1300" dirty="0"/>
                        <a:t>Harmless; painless; not physically invasive; no significant adverse lasting impact on subjects; not embarrassing</a:t>
                      </a:r>
                    </a:p>
                  </a:txBody>
                  <a:tcPr/>
                </a:tc>
                <a:extLst>
                  <a:ext uri="{0D108BD9-81ED-4DB2-BD59-A6C34878D82A}">
                    <a16:rowId xmlns:a16="http://schemas.microsoft.com/office/drawing/2014/main" val="1642721956"/>
                  </a:ext>
                </a:extLst>
              </a:tr>
              <a:tr h="370840">
                <a:tc>
                  <a:txBody>
                    <a:bodyPr/>
                    <a:lstStyle/>
                    <a:p>
                      <a:r>
                        <a:rPr lang="en-US" sz="1300" dirty="0"/>
                        <a:t>Deception</a:t>
                      </a:r>
                    </a:p>
                  </a:txBody>
                  <a:tcPr/>
                </a:tc>
                <a:tc>
                  <a:txBody>
                    <a:bodyPr/>
                    <a:lstStyle/>
                    <a:p>
                      <a:pPr marL="285750" indent="-285750">
                        <a:buFont typeface="Arial" panose="020B0604020202020204" pitchFamily="34" charset="0"/>
                        <a:buChar char="•"/>
                      </a:pPr>
                      <a:r>
                        <a:rPr lang="en-US" sz="1300" dirty="0"/>
                        <a:t>Subjects must be informed that the research involves deception and agree to participate in research involving deception</a:t>
                      </a:r>
                    </a:p>
                  </a:txBody>
                  <a:tcPr/>
                </a:tc>
                <a:extLst>
                  <a:ext uri="{0D108BD9-81ED-4DB2-BD59-A6C34878D82A}">
                    <a16:rowId xmlns:a16="http://schemas.microsoft.com/office/drawing/2014/main" val="758568011"/>
                  </a:ext>
                </a:extLst>
              </a:tr>
            </a:tbl>
          </a:graphicData>
        </a:graphic>
      </p:graphicFrame>
    </p:spTree>
    <p:extLst>
      <p:ext uri="{BB962C8B-B14F-4D97-AF65-F5344CB8AC3E}">
        <p14:creationId xmlns:p14="http://schemas.microsoft.com/office/powerpoint/2010/main" val="3079859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A2D2F-76BA-4AAB-8756-8533B811211B}"/>
              </a:ext>
            </a:extLst>
          </p:cNvPr>
          <p:cNvSpPr>
            <a:spLocks noGrp="1"/>
          </p:cNvSpPr>
          <p:nvPr>
            <p:ph type="title"/>
          </p:nvPr>
        </p:nvSpPr>
        <p:spPr/>
        <p:txBody>
          <a:bodyPr/>
          <a:lstStyle/>
          <a:p>
            <a:r>
              <a:rPr lang="en-US" dirty="0"/>
              <a:t>Case Study 3</a:t>
            </a:r>
          </a:p>
        </p:txBody>
      </p:sp>
      <p:sp>
        <p:nvSpPr>
          <p:cNvPr id="3" name="Content Placeholder 2">
            <a:extLst>
              <a:ext uri="{FF2B5EF4-FFF2-40B4-BE49-F238E27FC236}">
                <a16:creationId xmlns:a16="http://schemas.microsoft.com/office/drawing/2014/main" id="{A63BC973-A270-427B-9478-436D3B7A08CC}"/>
              </a:ext>
            </a:extLst>
          </p:cNvPr>
          <p:cNvSpPr>
            <a:spLocks noGrp="1"/>
          </p:cNvSpPr>
          <p:nvPr>
            <p:ph idx="1"/>
          </p:nvPr>
        </p:nvSpPr>
        <p:spPr/>
        <p:txBody>
          <a:bodyPr/>
          <a:lstStyle/>
          <a:p>
            <a:r>
              <a:rPr lang="en-US" sz="1800" dirty="0"/>
              <a:t>Adult subjects who suffered from a stroke are asked to take part in two sets of 1-hour non-interventional assessments of memory, attention, and information processing speed before and after performing 30 minutes of cognitive enhancement exercises using an </a:t>
            </a:r>
            <a:r>
              <a:rPr lang="en-US" sz="1800" dirty="0" err="1"/>
              <a:t>ipad</a:t>
            </a:r>
            <a:r>
              <a:rPr lang="en-US" sz="1800" dirty="0"/>
              <a:t>.</a:t>
            </a:r>
          </a:p>
          <a:p>
            <a:r>
              <a:rPr lang="en-US" sz="1800" dirty="0"/>
              <a:t>Subjects will provide verbal and written responses to the questions.</a:t>
            </a:r>
          </a:p>
          <a:p>
            <a:r>
              <a:rPr lang="en-US" sz="1800" dirty="0"/>
              <a:t>The sessions will be held on two-consecutive days (2.5 hours each day).</a:t>
            </a:r>
          </a:p>
          <a:p>
            <a:r>
              <a:rPr lang="en-US" sz="1800" dirty="0"/>
              <a:t>Assessments will be conducted privately with a study team member.  </a:t>
            </a:r>
          </a:p>
          <a:p>
            <a:r>
              <a:rPr lang="en-US" sz="1800" dirty="0"/>
              <a:t>Subjects are encouraged to take breaks when desired.  </a:t>
            </a:r>
          </a:p>
          <a:p>
            <a:r>
              <a:rPr lang="en-US" sz="1800" dirty="0"/>
              <a:t>Identifiable information will be recorded. </a:t>
            </a:r>
          </a:p>
          <a:p>
            <a:r>
              <a:rPr lang="en-US" sz="1800" dirty="0"/>
              <a:t>Subjects have signed a written HIPAA Authorization for collection and use of their PHI for research purposes.</a:t>
            </a:r>
          </a:p>
        </p:txBody>
      </p:sp>
    </p:spTree>
    <p:extLst>
      <p:ext uri="{BB962C8B-B14F-4D97-AF65-F5344CB8AC3E}">
        <p14:creationId xmlns:p14="http://schemas.microsoft.com/office/powerpoint/2010/main" val="4068626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B551-1405-45CB-AE36-4A374D895E58}"/>
              </a:ext>
            </a:extLst>
          </p:cNvPr>
          <p:cNvSpPr>
            <a:spLocks noGrp="1"/>
          </p:cNvSpPr>
          <p:nvPr>
            <p:ph type="title"/>
          </p:nvPr>
        </p:nvSpPr>
        <p:spPr/>
        <p:txBody>
          <a:bodyPr/>
          <a:lstStyle/>
          <a:p>
            <a:r>
              <a:rPr lang="en-US" dirty="0"/>
              <a:t>Poll 6:  Case Study 3</a:t>
            </a:r>
          </a:p>
        </p:txBody>
      </p:sp>
      <p:sp>
        <p:nvSpPr>
          <p:cNvPr id="3" name="Content Placeholder 2">
            <a:extLst>
              <a:ext uri="{FF2B5EF4-FFF2-40B4-BE49-F238E27FC236}">
                <a16:creationId xmlns:a16="http://schemas.microsoft.com/office/drawing/2014/main" id="{46AD998C-D938-4113-B84B-8CFB8C3AADE5}"/>
              </a:ext>
            </a:extLst>
          </p:cNvPr>
          <p:cNvSpPr>
            <a:spLocks noGrp="1"/>
          </p:cNvSpPr>
          <p:nvPr>
            <p:ph idx="1"/>
          </p:nvPr>
        </p:nvSpPr>
        <p:spPr/>
        <p:txBody>
          <a:bodyPr/>
          <a:lstStyle/>
          <a:p>
            <a:pPr marL="0" indent="0">
              <a:buNone/>
            </a:pPr>
            <a:r>
              <a:rPr lang="en-US" dirty="0"/>
              <a:t>Does this study meet the requirements for a benign behavioral intervention? </a:t>
            </a:r>
          </a:p>
          <a:p>
            <a:pPr marL="514350" indent="-514350">
              <a:buAutoNum type="alphaLcPeriod"/>
            </a:pPr>
            <a:r>
              <a:rPr lang="en-US" dirty="0"/>
              <a:t>Yes</a:t>
            </a:r>
          </a:p>
          <a:p>
            <a:pPr marL="514350" indent="-514350">
              <a:buAutoNum type="alphaLcPeriod"/>
            </a:pPr>
            <a:r>
              <a:rPr lang="en-US" dirty="0"/>
              <a:t>No</a:t>
            </a:r>
          </a:p>
          <a:p>
            <a:endParaRPr lang="en-US" dirty="0"/>
          </a:p>
        </p:txBody>
      </p:sp>
      <p:sp>
        <p:nvSpPr>
          <p:cNvPr id="4" name="Arrow: Right 3">
            <a:extLst>
              <a:ext uri="{FF2B5EF4-FFF2-40B4-BE49-F238E27FC236}">
                <a16:creationId xmlns:a16="http://schemas.microsoft.com/office/drawing/2014/main" id="{49DDCB19-0CE2-4FDC-B19A-845482AD4C64}"/>
              </a:ext>
            </a:extLst>
          </p:cNvPr>
          <p:cNvSpPr/>
          <p:nvPr/>
        </p:nvSpPr>
        <p:spPr>
          <a:xfrm>
            <a:off x="0" y="30480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9E087B-3FFD-467E-801B-0C65E8B83E5E}"/>
              </a:ext>
            </a:extLst>
          </p:cNvPr>
          <p:cNvSpPr txBox="1"/>
          <p:nvPr/>
        </p:nvSpPr>
        <p:spPr>
          <a:xfrm>
            <a:off x="5257800" y="3292242"/>
            <a:ext cx="3124200" cy="738664"/>
          </a:xfrm>
          <a:prstGeom prst="rect">
            <a:avLst/>
          </a:prstGeom>
          <a:noFill/>
          <a:ln>
            <a:solidFill>
              <a:schemeClr val="accent1"/>
            </a:solidFill>
          </a:ln>
        </p:spPr>
        <p:txBody>
          <a:bodyPr wrap="square" rtlCol="0">
            <a:spAutoFit/>
          </a:bodyPr>
          <a:lstStyle/>
          <a:p>
            <a:r>
              <a:rPr lang="en-US" sz="1400" dirty="0"/>
              <a:t>See next slide for breakdown of why we felt the study could be considered a benign behavioral intervention.</a:t>
            </a:r>
          </a:p>
        </p:txBody>
      </p:sp>
    </p:spTree>
    <p:extLst>
      <p:ext uri="{BB962C8B-B14F-4D97-AF65-F5344CB8AC3E}">
        <p14:creationId xmlns:p14="http://schemas.microsoft.com/office/powerpoint/2010/main" val="400431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30DD-C416-4503-A49C-848DCC6FCFD9}"/>
              </a:ext>
            </a:extLst>
          </p:cNvPr>
          <p:cNvSpPr>
            <a:spLocks noGrp="1"/>
          </p:cNvSpPr>
          <p:nvPr>
            <p:ph type="title"/>
          </p:nvPr>
        </p:nvSpPr>
        <p:spPr/>
        <p:txBody>
          <a:bodyPr/>
          <a:lstStyle/>
          <a:p>
            <a:r>
              <a:rPr lang="en-US" dirty="0"/>
              <a:t>Case Study 3:  Evaluation of Key Criteria</a:t>
            </a:r>
          </a:p>
        </p:txBody>
      </p:sp>
      <p:graphicFrame>
        <p:nvGraphicFramePr>
          <p:cNvPr id="4" name="Content Placeholder 3">
            <a:extLst>
              <a:ext uri="{FF2B5EF4-FFF2-40B4-BE49-F238E27FC236}">
                <a16:creationId xmlns:a16="http://schemas.microsoft.com/office/drawing/2014/main" id="{DBA756DA-086C-409C-B696-D7E02CD47C8B}"/>
              </a:ext>
            </a:extLst>
          </p:cNvPr>
          <p:cNvGraphicFramePr>
            <a:graphicFrameLocks noGrp="1"/>
          </p:cNvGraphicFramePr>
          <p:nvPr>
            <p:ph idx="1"/>
            <p:extLst>
              <p:ext uri="{D42A27DB-BD31-4B8C-83A1-F6EECF244321}">
                <p14:modId xmlns:p14="http://schemas.microsoft.com/office/powerpoint/2010/main" val="1149552762"/>
              </p:ext>
            </p:extLst>
          </p:nvPr>
        </p:nvGraphicFramePr>
        <p:xfrm>
          <a:off x="457200" y="1935163"/>
          <a:ext cx="8229600" cy="3738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396021212"/>
                    </a:ext>
                  </a:extLst>
                </a:gridCol>
                <a:gridCol w="5486400">
                  <a:extLst>
                    <a:ext uri="{9D8B030D-6E8A-4147-A177-3AD203B41FA5}">
                      <a16:colId xmlns:a16="http://schemas.microsoft.com/office/drawing/2014/main" val="3255949109"/>
                    </a:ext>
                  </a:extLst>
                </a:gridCol>
              </a:tblGrid>
              <a:tr h="370840">
                <a:tc>
                  <a:txBody>
                    <a:bodyPr/>
                    <a:lstStyle/>
                    <a:p>
                      <a:r>
                        <a:rPr lang="en-US" sz="1400" dirty="0"/>
                        <a:t>Key Criteria</a:t>
                      </a:r>
                    </a:p>
                  </a:txBody>
                  <a:tcPr/>
                </a:tc>
                <a:tc>
                  <a:txBody>
                    <a:bodyPr/>
                    <a:lstStyle/>
                    <a:p>
                      <a:r>
                        <a:rPr lang="en-US" sz="1400" dirty="0"/>
                        <a:t>Assessment</a:t>
                      </a:r>
                    </a:p>
                  </a:txBody>
                  <a:tcPr/>
                </a:tc>
                <a:extLst>
                  <a:ext uri="{0D108BD9-81ED-4DB2-BD59-A6C34878D82A}">
                    <a16:rowId xmlns:a16="http://schemas.microsoft.com/office/drawing/2014/main" val="854616640"/>
                  </a:ext>
                </a:extLst>
              </a:tr>
              <a:tr h="370840">
                <a:tc>
                  <a:txBody>
                    <a:bodyPr/>
                    <a:lstStyle/>
                    <a:p>
                      <a:r>
                        <a:rPr lang="en-US" sz="1400" dirty="0"/>
                        <a:t>Brief in Duration</a:t>
                      </a:r>
                    </a:p>
                  </a:txBody>
                  <a:tcPr/>
                </a:tc>
                <a:tc>
                  <a:txBody>
                    <a:bodyPr/>
                    <a:lstStyle/>
                    <a:p>
                      <a:pPr marL="285750" indent="-285750">
                        <a:buFont typeface="Arial" panose="020B0604020202020204" pitchFamily="34" charset="0"/>
                        <a:buChar char="•"/>
                      </a:pPr>
                      <a:r>
                        <a:rPr lang="en-US" sz="1400" dirty="0"/>
                        <a:t>Yes – 2.5 hours each day for 2 days</a:t>
                      </a:r>
                    </a:p>
                  </a:txBody>
                  <a:tcPr/>
                </a:tc>
                <a:extLst>
                  <a:ext uri="{0D108BD9-81ED-4DB2-BD59-A6C34878D82A}">
                    <a16:rowId xmlns:a16="http://schemas.microsoft.com/office/drawing/2014/main" val="3119417706"/>
                  </a:ext>
                </a:extLst>
              </a:tr>
              <a:tr h="370840">
                <a:tc>
                  <a:txBody>
                    <a:bodyPr/>
                    <a:lstStyle/>
                    <a:p>
                      <a:r>
                        <a:rPr lang="en-US" sz="1400" dirty="0"/>
                        <a:t>Behavioral Intervention</a:t>
                      </a:r>
                    </a:p>
                  </a:txBody>
                  <a:tcPr/>
                </a:tc>
                <a:tc>
                  <a:txBody>
                    <a:bodyPr/>
                    <a:lstStyle/>
                    <a:p>
                      <a:pPr marL="285750" indent="-285750">
                        <a:buFont typeface="Arial" panose="020B0604020202020204" pitchFamily="34" charset="0"/>
                        <a:buChar char="•"/>
                      </a:pPr>
                      <a:r>
                        <a:rPr lang="en-US" sz="1400" dirty="0"/>
                        <a:t>Cognitive enhancement exercise </a:t>
                      </a:r>
                    </a:p>
                    <a:p>
                      <a:pPr marL="285750" indent="-285750">
                        <a:buFont typeface="Arial" panose="020B0604020202020204" pitchFamily="34" charset="0"/>
                        <a:buChar char="•"/>
                      </a:pPr>
                      <a:r>
                        <a:rPr lang="en-US" sz="1400" dirty="0"/>
                        <a:t>Non-interventional assessments of memory, attention, and information processing speed</a:t>
                      </a:r>
                    </a:p>
                  </a:txBody>
                  <a:tcPr/>
                </a:tc>
                <a:extLst>
                  <a:ext uri="{0D108BD9-81ED-4DB2-BD59-A6C34878D82A}">
                    <a16:rowId xmlns:a16="http://schemas.microsoft.com/office/drawing/2014/main" val="2568221205"/>
                  </a:ext>
                </a:extLst>
              </a:tr>
              <a:tr h="370840">
                <a:tc>
                  <a:txBody>
                    <a:bodyPr/>
                    <a:lstStyle/>
                    <a:p>
                      <a:r>
                        <a:rPr lang="en-US" sz="1400" dirty="0"/>
                        <a:t>Subject Population</a:t>
                      </a:r>
                    </a:p>
                  </a:txBody>
                  <a:tcPr/>
                </a:tc>
                <a:tc>
                  <a:txBody>
                    <a:bodyPr/>
                    <a:lstStyle/>
                    <a:p>
                      <a:r>
                        <a:rPr lang="en-US" sz="1400" dirty="0"/>
                        <a:t>Adults </a:t>
                      </a:r>
                    </a:p>
                  </a:txBody>
                  <a:tcPr/>
                </a:tc>
                <a:extLst>
                  <a:ext uri="{0D108BD9-81ED-4DB2-BD59-A6C34878D82A}">
                    <a16:rowId xmlns:a16="http://schemas.microsoft.com/office/drawing/2014/main" val="141956916"/>
                  </a:ext>
                </a:extLst>
              </a:tr>
              <a:tr h="370840">
                <a:tc>
                  <a:txBody>
                    <a:bodyPr/>
                    <a:lstStyle/>
                    <a:p>
                      <a:r>
                        <a:rPr lang="en-US" sz="1400" dirty="0"/>
                        <a:t>Prospective Agreement</a:t>
                      </a:r>
                    </a:p>
                  </a:txBody>
                  <a:tcPr/>
                </a:tc>
                <a:tc>
                  <a:txBody>
                    <a:bodyPr/>
                    <a:lstStyle/>
                    <a:p>
                      <a:pPr marL="285750" indent="-285750">
                        <a:buFont typeface="Arial" panose="020B0604020202020204" pitchFamily="34" charset="0"/>
                        <a:buChar char="•"/>
                      </a:pPr>
                      <a:r>
                        <a:rPr lang="en-US" sz="1400" dirty="0"/>
                        <a:t>Subjects signed a HIPAA authorization which indicates they agreed to participating in the study</a:t>
                      </a:r>
                    </a:p>
                  </a:txBody>
                  <a:tcPr/>
                </a:tc>
                <a:extLst>
                  <a:ext uri="{0D108BD9-81ED-4DB2-BD59-A6C34878D82A}">
                    <a16:rowId xmlns:a16="http://schemas.microsoft.com/office/drawing/2014/main" val="3526678303"/>
                  </a:ext>
                </a:extLst>
              </a:tr>
              <a:tr h="370840">
                <a:tc>
                  <a:txBody>
                    <a:bodyPr/>
                    <a:lstStyle/>
                    <a:p>
                      <a:r>
                        <a:rPr lang="en-US" sz="1400" dirty="0"/>
                        <a:t>Method by which information is obtained</a:t>
                      </a:r>
                    </a:p>
                  </a:txBody>
                  <a:tcPr/>
                </a:tc>
                <a:tc>
                  <a:txBody>
                    <a:bodyPr/>
                    <a:lstStyle/>
                    <a:p>
                      <a:pPr marL="285750" indent="-285750">
                        <a:buFont typeface="Arial" panose="020B0604020202020204" pitchFamily="34" charset="0"/>
                        <a:buChar char="•"/>
                      </a:pPr>
                      <a:r>
                        <a:rPr lang="en-US" sz="1400" dirty="0"/>
                        <a:t>Information obtained verbally and through written tasks</a:t>
                      </a:r>
                    </a:p>
                  </a:txBody>
                  <a:tcPr/>
                </a:tc>
                <a:extLst>
                  <a:ext uri="{0D108BD9-81ED-4DB2-BD59-A6C34878D82A}">
                    <a16:rowId xmlns:a16="http://schemas.microsoft.com/office/drawing/2014/main" val="2053229460"/>
                  </a:ext>
                </a:extLst>
              </a:tr>
              <a:tr h="370840">
                <a:tc>
                  <a:txBody>
                    <a:bodyPr/>
                    <a:lstStyle/>
                    <a:p>
                      <a:r>
                        <a:rPr lang="en-US" sz="1300" dirty="0"/>
                        <a:t>Characteristics of research study</a:t>
                      </a:r>
                    </a:p>
                  </a:txBody>
                  <a:tcPr/>
                </a:tc>
                <a:tc>
                  <a:txBody>
                    <a:bodyPr/>
                    <a:lstStyle/>
                    <a:p>
                      <a:pPr marL="285750" indent="-285750">
                        <a:buFont typeface="Arial" panose="020B0604020202020204" pitchFamily="34" charset="0"/>
                        <a:buChar char="•"/>
                      </a:pPr>
                      <a:r>
                        <a:rPr lang="en-US" sz="1300" dirty="0"/>
                        <a:t>Harmless; painless; not physically invasive; no significant adverse lasting impact on subjects; not embarrassing (assessment takes place privately)</a:t>
                      </a:r>
                    </a:p>
                  </a:txBody>
                  <a:tcPr/>
                </a:tc>
                <a:extLst>
                  <a:ext uri="{0D108BD9-81ED-4DB2-BD59-A6C34878D82A}">
                    <a16:rowId xmlns:a16="http://schemas.microsoft.com/office/drawing/2014/main" val="346460267"/>
                  </a:ext>
                </a:extLst>
              </a:tr>
              <a:tr h="370840">
                <a:tc>
                  <a:txBody>
                    <a:bodyPr/>
                    <a:lstStyle/>
                    <a:p>
                      <a:r>
                        <a:rPr lang="en-US" sz="1300" dirty="0"/>
                        <a:t>Deception</a:t>
                      </a:r>
                    </a:p>
                  </a:txBody>
                  <a:tcPr/>
                </a:tc>
                <a:tc>
                  <a:txBody>
                    <a:bodyPr/>
                    <a:lstStyle/>
                    <a:p>
                      <a:pPr marL="285750" indent="-285750">
                        <a:buFont typeface="Arial" panose="020B0604020202020204" pitchFamily="34" charset="0"/>
                        <a:buChar char="•"/>
                      </a:pPr>
                      <a:r>
                        <a:rPr lang="en-US" sz="1300" dirty="0"/>
                        <a:t>No deception mentioned</a:t>
                      </a:r>
                    </a:p>
                  </a:txBody>
                  <a:tcPr/>
                </a:tc>
                <a:extLst>
                  <a:ext uri="{0D108BD9-81ED-4DB2-BD59-A6C34878D82A}">
                    <a16:rowId xmlns:a16="http://schemas.microsoft.com/office/drawing/2014/main" val="925214082"/>
                  </a:ext>
                </a:extLst>
              </a:tr>
            </a:tbl>
          </a:graphicData>
        </a:graphic>
      </p:graphicFrame>
    </p:spTree>
    <p:extLst>
      <p:ext uri="{BB962C8B-B14F-4D97-AF65-F5344CB8AC3E}">
        <p14:creationId xmlns:p14="http://schemas.microsoft.com/office/powerpoint/2010/main" val="197585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4769-DEAE-4F55-A436-6DE5273F4950}"/>
              </a:ext>
            </a:extLst>
          </p:cNvPr>
          <p:cNvSpPr>
            <a:spLocks noGrp="1"/>
          </p:cNvSpPr>
          <p:nvPr>
            <p:ph type="title"/>
          </p:nvPr>
        </p:nvSpPr>
        <p:spPr/>
        <p:txBody>
          <a:bodyPr/>
          <a:lstStyle/>
          <a:p>
            <a:r>
              <a:rPr lang="en-US" dirty="0"/>
              <a:t>Case Study 3 (continued)</a:t>
            </a:r>
          </a:p>
        </p:txBody>
      </p:sp>
      <p:sp>
        <p:nvSpPr>
          <p:cNvPr id="3" name="Content Placeholder 2">
            <a:extLst>
              <a:ext uri="{FF2B5EF4-FFF2-40B4-BE49-F238E27FC236}">
                <a16:creationId xmlns:a16="http://schemas.microsoft.com/office/drawing/2014/main" id="{54FE0315-503E-486E-ACAB-C364DC25A665}"/>
              </a:ext>
            </a:extLst>
          </p:cNvPr>
          <p:cNvSpPr>
            <a:spLocks noGrp="1"/>
          </p:cNvSpPr>
          <p:nvPr>
            <p:ph idx="1"/>
          </p:nvPr>
        </p:nvSpPr>
        <p:spPr/>
        <p:txBody>
          <a:bodyPr/>
          <a:lstStyle/>
          <a:p>
            <a:r>
              <a:rPr lang="en-US" sz="2400" dirty="0"/>
              <a:t>The investigator would like to capture whether stress caused by the cognitive enhancement exercise is confounding the results.  </a:t>
            </a:r>
          </a:p>
          <a:p>
            <a:r>
              <a:rPr lang="en-US" sz="2400" dirty="0"/>
              <a:t>The Investigator proposes collecting blood pressure and pulse readings during the exercise, along with collection of a saliva sample to measure cortisol levels after the game is played.  </a:t>
            </a:r>
          </a:p>
          <a:p>
            <a:pPr marL="0" indent="0">
              <a:buNone/>
            </a:pPr>
            <a:endParaRPr lang="en-US" sz="2400" dirty="0"/>
          </a:p>
          <a:p>
            <a:pPr marL="0" indent="0">
              <a:buNone/>
            </a:pPr>
            <a:r>
              <a:rPr lang="en-US" sz="2400" b="1" dirty="0"/>
              <a:t>Q:  Is the study eligible for exemption</a:t>
            </a:r>
          </a:p>
        </p:txBody>
      </p:sp>
    </p:spTree>
    <p:extLst>
      <p:ext uri="{BB962C8B-B14F-4D97-AF65-F5344CB8AC3E}">
        <p14:creationId xmlns:p14="http://schemas.microsoft.com/office/powerpoint/2010/main" val="2147571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AC5F-A966-4573-AE5E-EEA46A6BF0A7}"/>
              </a:ext>
            </a:extLst>
          </p:cNvPr>
          <p:cNvSpPr>
            <a:spLocks noGrp="1"/>
          </p:cNvSpPr>
          <p:nvPr>
            <p:ph type="title"/>
          </p:nvPr>
        </p:nvSpPr>
        <p:spPr/>
        <p:txBody>
          <a:bodyPr/>
          <a:lstStyle/>
          <a:p>
            <a:r>
              <a:rPr lang="en-US" dirty="0"/>
              <a:t>Poll 7:  Case Study 3</a:t>
            </a:r>
          </a:p>
        </p:txBody>
      </p:sp>
      <p:sp>
        <p:nvSpPr>
          <p:cNvPr id="3" name="Content Placeholder 2">
            <a:extLst>
              <a:ext uri="{FF2B5EF4-FFF2-40B4-BE49-F238E27FC236}">
                <a16:creationId xmlns:a16="http://schemas.microsoft.com/office/drawing/2014/main" id="{6D31691A-29F3-417F-9C2D-8142B2F593EF}"/>
              </a:ext>
            </a:extLst>
          </p:cNvPr>
          <p:cNvSpPr>
            <a:spLocks noGrp="1"/>
          </p:cNvSpPr>
          <p:nvPr>
            <p:ph idx="1"/>
          </p:nvPr>
        </p:nvSpPr>
        <p:spPr/>
        <p:txBody>
          <a:bodyPr/>
          <a:lstStyle/>
          <a:p>
            <a:pPr marL="0" indent="0">
              <a:buNone/>
            </a:pPr>
            <a:r>
              <a:rPr lang="en-US" dirty="0"/>
              <a:t>Is the study eligible for exemption?</a:t>
            </a:r>
          </a:p>
          <a:p>
            <a:pPr marL="0" indent="0">
              <a:buNone/>
            </a:pPr>
            <a:endParaRPr lang="en-US" dirty="0"/>
          </a:p>
          <a:p>
            <a:pPr marL="0" indent="0">
              <a:buNone/>
            </a:pPr>
            <a:r>
              <a:rPr lang="en-US" dirty="0"/>
              <a:t>a. Yes</a:t>
            </a:r>
          </a:p>
          <a:p>
            <a:pPr marL="0" indent="0">
              <a:buNone/>
            </a:pPr>
            <a:r>
              <a:rPr lang="en-US" dirty="0"/>
              <a:t>b. No</a:t>
            </a:r>
          </a:p>
        </p:txBody>
      </p:sp>
      <p:sp>
        <p:nvSpPr>
          <p:cNvPr id="4" name="Arrow: Right 3">
            <a:extLst>
              <a:ext uri="{FF2B5EF4-FFF2-40B4-BE49-F238E27FC236}">
                <a16:creationId xmlns:a16="http://schemas.microsoft.com/office/drawing/2014/main" id="{988338FE-9776-40C4-AC3B-0589CD2B1A66}"/>
              </a:ext>
            </a:extLst>
          </p:cNvPr>
          <p:cNvSpPr/>
          <p:nvPr/>
        </p:nvSpPr>
        <p:spPr>
          <a:xfrm>
            <a:off x="9808" y="38100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5A02CC-1403-450F-9264-86872C7FD48A}"/>
              </a:ext>
            </a:extLst>
          </p:cNvPr>
          <p:cNvSpPr txBox="1"/>
          <p:nvPr/>
        </p:nvSpPr>
        <p:spPr>
          <a:xfrm>
            <a:off x="5257800" y="3502223"/>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260314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665D-8FDA-4500-9FCF-89ED6129FB70}"/>
              </a:ext>
            </a:extLst>
          </p:cNvPr>
          <p:cNvSpPr>
            <a:spLocks noGrp="1"/>
          </p:cNvSpPr>
          <p:nvPr>
            <p:ph type="title"/>
          </p:nvPr>
        </p:nvSpPr>
        <p:spPr/>
        <p:txBody>
          <a:bodyPr/>
          <a:lstStyle/>
          <a:p>
            <a:r>
              <a:rPr lang="en-US" dirty="0"/>
              <a:t>Exempt Category 4:  Pre-2018 Rule</a:t>
            </a:r>
          </a:p>
        </p:txBody>
      </p:sp>
      <p:sp>
        <p:nvSpPr>
          <p:cNvPr id="3" name="Content Placeholder 2">
            <a:extLst>
              <a:ext uri="{FF2B5EF4-FFF2-40B4-BE49-F238E27FC236}">
                <a16:creationId xmlns:a16="http://schemas.microsoft.com/office/drawing/2014/main" id="{61E86AE8-230A-45C5-A69D-1A37D1574B85}"/>
              </a:ext>
            </a:extLst>
          </p:cNvPr>
          <p:cNvSpPr>
            <a:spLocks noGrp="1"/>
          </p:cNvSpPr>
          <p:nvPr>
            <p:ph idx="1"/>
          </p:nvPr>
        </p:nvSpPr>
        <p:spPr/>
        <p:txBody>
          <a:bodyPr/>
          <a:lstStyle/>
          <a:p>
            <a:pPr marL="0" indent="0">
              <a:buNone/>
            </a:pPr>
            <a:r>
              <a:rPr lang="en-US" sz="2400" dirty="0"/>
              <a:t>Research, involving the collection or study of existing data, documents, records, pathological specimens, or diagnostic specimens, if these sources are publicly available or if the information is recorded by the investigator in such a manner that subjects cannot be identified, directly or through identifiers linked to the subjects (38 CFR 101(b)(4)).</a:t>
            </a:r>
          </a:p>
        </p:txBody>
      </p:sp>
    </p:spTree>
    <p:extLst>
      <p:ext uri="{BB962C8B-B14F-4D97-AF65-F5344CB8AC3E}">
        <p14:creationId xmlns:p14="http://schemas.microsoft.com/office/powerpoint/2010/main" val="1665154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A835-4EDF-4967-8CD0-29BE3F84451B}"/>
              </a:ext>
            </a:extLst>
          </p:cNvPr>
          <p:cNvSpPr>
            <a:spLocks noGrp="1"/>
          </p:cNvSpPr>
          <p:nvPr>
            <p:ph type="title"/>
          </p:nvPr>
        </p:nvSpPr>
        <p:spPr/>
        <p:txBody>
          <a:bodyPr/>
          <a:lstStyle/>
          <a:p>
            <a:r>
              <a:rPr lang="en-US" dirty="0"/>
              <a:t>Exempt Category 4:  2018 Rule</a:t>
            </a:r>
          </a:p>
        </p:txBody>
      </p:sp>
      <p:sp>
        <p:nvSpPr>
          <p:cNvPr id="3" name="Content Placeholder 2">
            <a:extLst>
              <a:ext uri="{FF2B5EF4-FFF2-40B4-BE49-F238E27FC236}">
                <a16:creationId xmlns:a16="http://schemas.microsoft.com/office/drawing/2014/main" id="{C1AE2F8C-5C52-44BC-A0C4-0D57F873499A}"/>
              </a:ext>
            </a:extLst>
          </p:cNvPr>
          <p:cNvSpPr>
            <a:spLocks noGrp="1"/>
          </p:cNvSpPr>
          <p:nvPr>
            <p:ph idx="1"/>
          </p:nvPr>
        </p:nvSpPr>
        <p:spPr/>
        <p:txBody>
          <a:bodyPr/>
          <a:lstStyle/>
          <a:p>
            <a:pPr marL="0" indent="0">
              <a:buNone/>
            </a:pPr>
            <a:r>
              <a:rPr lang="en-US" sz="1800" dirty="0"/>
              <a:t>Secondary research for which consent is not required: Secondary research uses of identifiable private information or identifiable </a:t>
            </a:r>
            <a:r>
              <a:rPr lang="en-US" sz="1800" dirty="0" err="1"/>
              <a:t>biospecimens</a:t>
            </a:r>
            <a:r>
              <a:rPr lang="en-US" sz="1800" dirty="0"/>
              <a:t>, if at least one of the following criteria is met: </a:t>
            </a:r>
          </a:p>
          <a:p>
            <a:pPr marL="0" indent="0">
              <a:buNone/>
            </a:pPr>
            <a:r>
              <a:rPr lang="en-US" sz="1800" dirty="0"/>
              <a:t>(i) The identifiable private information or identifiable </a:t>
            </a:r>
            <a:r>
              <a:rPr lang="en-US" sz="1800" dirty="0" err="1"/>
              <a:t>biospecimens</a:t>
            </a:r>
            <a:r>
              <a:rPr lang="en-US" sz="1800" dirty="0"/>
              <a:t> are publicly available; </a:t>
            </a:r>
          </a:p>
          <a:p>
            <a:pPr marL="0" indent="0">
              <a:buNone/>
            </a:pPr>
            <a:r>
              <a:rPr lang="en-US" sz="1800" dirty="0"/>
              <a:t>(ii) </a:t>
            </a:r>
            <a:r>
              <a:rPr lang="en-US" sz="1800" b="1" dirty="0"/>
              <a:t>Information, </a:t>
            </a:r>
            <a:r>
              <a:rPr lang="en-US" sz="1800" dirty="0"/>
              <a:t>which may include </a:t>
            </a:r>
            <a:r>
              <a:rPr lang="en-US" sz="1800" b="1" dirty="0"/>
              <a:t>information about </a:t>
            </a:r>
            <a:r>
              <a:rPr lang="en-US" sz="1800" b="1" dirty="0" err="1"/>
              <a:t>biospecimens</a:t>
            </a:r>
            <a:r>
              <a:rPr lang="en-US" sz="1800" dirty="0"/>
              <a:t>, is recorded by the investigator in such a manner that the identity of the human subjects cannot readily be ascertained directly or through identifiers linked to the subjects, </a:t>
            </a:r>
            <a:r>
              <a:rPr lang="en-US" sz="1800" dirty="0">
                <a:solidFill>
                  <a:srgbClr val="FF0000"/>
                </a:solidFill>
              </a:rPr>
              <a:t>the investigator does not contact the subjects, and the investigator will not re-identify subjects</a:t>
            </a:r>
            <a:r>
              <a:rPr lang="en-US" sz="1800" dirty="0"/>
              <a:t>; </a:t>
            </a:r>
          </a:p>
          <a:p>
            <a:pPr marL="0" indent="0">
              <a:buNone/>
            </a:pPr>
            <a:endParaRPr lang="en-US" sz="1800" dirty="0"/>
          </a:p>
        </p:txBody>
      </p:sp>
    </p:spTree>
    <p:extLst>
      <p:ext uri="{BB962C8B-B14F-4D97-AF65-F5344CB8AC3E}">
        <p14:creationId xmlns:p14="http://schemas.microsoft.com/office/powerpoint/2010/main" val="2713805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2853-AE81-49CA-8998-6B8C6C18C11E}"/>
              </a:ext>
            </a:extLst>
          </p:cNvPr>
          <p:cNvSpPr>
            <a:spLocks noGrp="1"/>
          </p:cNvSpPr>
          <p:nvPr>
            <p:ph type="title"/>
          </p:nvPr>
        </p:nvSpPr>
        <p:spPr/>
        <p:txBody>
          <a:bodyPr/>
          <a:lstStyle/>
          <a:p>
            <a:r>
              <a:rPr lang="en-US" dirty="0"/>
              <a:t>Exempt Category 4 (continued)</a:t>
            </a:r>
          </a:p>
        </p:txBody>
      </p:sp>
      <p:sp>
        <p:nvSpPr>
          <p:cNvPr id="3" name="Content Placeholder 2">
            <a:extLst>
              <a:ext uri="{FF2B5EF4-FFF2-40B4-BE49-F238E27FC236}">
                <a16:creationId xmlns:a16="http://schemas.microsoft.com/office/drawing/2014/main" id="{8083F7E5-DE4C-4D5D-9F7F-FD7F372F27EB}"/>
              </a:ext>
            </a:extLst>
          </p:cNvPr>
          <p:cNvSpPr>
            <a:spLocks noGrp="1"/>
          </p:cNvSpPr>
          <p:nvPr>
            <p:ph idx="1"/>
          </p:nvPr>
        </p:nvSpPr>
        <p:spPr/>
        <p:txBody>
          <a:bodyPr/>
          <a:lstStyle/>
          <a:p>
            <a:pPr marL="0" indent="0">
              <a:buNone/>
            </a:pPr>
            <a:r>
              <a:rPr lang="en-US" sz="1800" dirty="0"/>
              <a:t>(iii) The research involves only </a:t>
            </a:r>
            <a:r>
              <a:rPr lang="en-US" sz="1800" b="1" dirty="0"/>
              <a:t>information</a:t>
            </a:r>
            <a:r>
              <a:rPr lang="en-US" sz="1800" dirty="0"/>
              <a:t> collection and analysis involving the investigator's use of identifiable health information when that </a:t>
            </a:r>
            <a:r>
              <a:rPr lang="en-US" sz="1800" b="1" dirty="0"/>
              <a:t>use is regulated under 45 CFR parts 160 and 164, subparts A and E</a:t>
            </a:r>
            <a:r>
              <a:rPr lang="en-US" sz="1800" dirty="0"/>
              <a:t>, for the purposes of “health care operations” or “research” as those terms are defined at 45 CFR 164.501 or for “public health activities and purposes” as described under 45 CFR 164.512(b); or </a:t>
            </a:r>
          </a:p>
          <a:p>
            <a:pPr marL="0" indent="0">
              <a:buNone/>
            </a:pPr>
            <a:r>
              <a:rPr lang="en-US" sz="1800" dirty="0"/>
              <a:t>(iv) The research is conducted by, or on behalf of, a Federal department or agency using government-generated or government-collected </a:t>
            </a:r>
            <a:r>
              <a:rPr lang="en-US" sz="1800" b="1" dirty="0"/>
              <a:t>information</a:t>
            </a:r>
            <a:r>
              <a:rPr lang="en-US" sz="1800" dirty="0"/>
              <a:t> obtained for </a:t>
            </a:r>
            <a:r>
              <a:rPr lang="en-US" sz="1800" b="1" dirty="0"/>
              <a:t>non-research activities</a:t>
            </a:r>
            <a:r>
              <a:rPr lang="en-US" sz="1800" dirty="0"/>
              <a:t>, if the research generates identifiable private information that is or will be maintained on information technology that is subject to and in compliance with section 208(b) of the E-Government Act of 2002, 44 U.S.C. 3501 note, if all of the identifiable private information collected, used, or generated as part of the activity will be maintained in systems of records subject to the Privacy Act of 1974, 5 U.S.C. 552a, and, if applicable, the information used in the research was collected subject to the Paperwork Reduction Act of 1995, 44 U.S.C. 3501et seq. </a:t>
            </a:r>
          </a:p>
          <a:p>
            <a:endParaRPr lang="en-US" sz="1800" dirty="0"/>
          </a:p>
        </p:txBody>
      </p:sp>
    </p:spTree>
    <p:extLst>
      <p:ext uri="{BB962C8B-B14F-4D97-AF65-F5344CB8AC3E}">
        <p14:creationId xmlns:p14="http://schemas.microsoft.com/office/powerpoint/2010/main" val="223922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24E0-5344-4D87-9FE4-9CCD6C7C55CB}"/>
              </a:ext>
            </a:extLst>
          </p:cNvPr>
          <p:cNvSpPr>
            <a:spLocks noGrp="1"/>
          </p:cNvSpPr>
          <p:nvPr>
            <p:ph type="title"/>
          </p:nvPr>
        </p:nvSpPr>
        <p:spPr/>
        <p:txBody>
          <a:bodyPr/>
          <a:lstStyle/>
          <a:p>
            <a:r>
              <a:rPr lang="en-US" dirty="0"/>
              <a:t>Exempt Research is not Exempt from the Privacy Rule and the Privacy Act</a:t>
            </a:r>
          </a:p>
        </p:txBody>
      </p:sp>
      <p:sp>
        <p:nvSpPr>
          <p:cNvPr id="3" name="Content Placeholder 2">
            <a:extLst>
              <a:ext uri="{FF2B5EF4-FFF2-40B4-BE49-F238E27FC236}">
                <a16:creationId xmlns:a16="http://schemas.microsoft.com/office/drawing/2014/main" id="{E7622890-9BE1-496A-8ED5-9BA69DA56761}"/>
              </a:ext>
            </a:extLst>
          </p:cNvPr>
          <p:cNvSpPr>
            <a:spLocks noGrp="1"/>
          </p:cNvSpPr>
          <p:nvPr>
            <p:ph idx="1"/>
          </p:nvPr>
        </p:nvSpPr>
        <p:spPr/>
        <p:txBody>
          <a:bodyPr/>
          <a:lstStyle/>
          <a:p>
            <a:r>
              <a:rPr lang="en-US" altLang="en-US" sz="1800" b="1" dirty="0"/>
              <a:t>The Privacy Rule </a:t>
            </a:r>
            <a:r>
              <a:rPr lang="en-US" altLang="en-US" sz="1800" dirty="0"/>
              <a:t>(Health Insurance Portability and Accountability Act of 1996 - HIPAA) describes when written authorization is required before the use or disclosure of health care information that is not for a “permissible purpose” (i.e., treatment, payment, or healthcare operations) and specifies exceptions allowed by the regulations. </a:t>
            </a:r>
          </a:p>
          <a:p>
            <a:r>
              <a:rPr lang="en-US" sz="1800" dirty="0"/>
              <a:t>Protected Health Information (PHI) is defined as Individually-identifiable health information transmitted or maintained in any form or medium by a covered entity (VHA Directive 1605.01 para 3vv)</a:t>
            </a:r>
          </a:p>
          <a:p>
            <a:pPr lvl="1"/>
            <a:r>
              <a:rPr lang="en-US" sz="1600" dirty="0"/>
              <a:t>The presence of one or more of the 18 HIPAA identifiers* results in a dataset being considered “individually identifiable”</a:t>
            </a:r>
          </a:p>
          <a:p>
            <a:r>
              <a:rPr lang="en-US" sz="2000" dirty="0"/>
              <a:t>Studies involving access to protected health information require either Privacy Board approval of a Waiver of HIPAA Authorization or a HIPAA Authorization signed by the research subject or their Personal Representative.</a:t>
            </a:r>
          </a:p>
          <a:p>
            <a:pPr marL="0" indent="0">
              <a:buNone/>
            </a:pP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3509324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4</a:t>
            </a:r>
          </a:p>
        </p:txBody>
      </p:sp>
      <p:sp>
        <p:nvSpPr>
          <p:cNvPr id="3" name="Content Placeholder 2"/>
          <p:cNvSpPr>
            <a:spLocks noGrp="1"/>
          </p:cNvSpPr>
          <p:nvPr>
            <p:ph idx="1"/>
          </p:nvPr>
        </p:nvSpPr>
        <p:spPr/>
        <p:txBody>
          <a:bodyPr/>
          <a:lstStyle/>
          <a:p>
            <a:r>
              <a:rPr lang="en-US" sz="2000" dirty="0"/>
              <a:t>Dr. See submits a protocol to the Lexington VA IRB to conduct human research on patients treated for hepatitis at the hospital over the next 5 years.</a:t>
            </a:r>
          </a:p>
          <a:p>
            <a:r>
              <a:rPr lang="en-US" sz="2000" dirty="0"/>
              <a:t>Aim 1 of the study will be to understand clinical disease progression. Subject medical record numbers will be recorded and used to cross reference patient’s microscopic images, lab reports, and information from subject’s medical records.</a:t>
            </a:r>
          </a:p>
          <a:p>
            <a:r>
              <a:rPr lang="en-US" sz="2000" dirty="0"/>
              <a:t>Aim 2 of the study involves detection of certain biomarkers indicative of early stage hepatitis disease. </a:t>
            </a:r>
          </a:p>
          <a:p>
            <a:r>
              <a:rPr lang="en-US" sz="2000" dirty="0"/>
              <a:t>Identifiable biospecimens with accompanying data will be purchased from a for-profit repository for this effort.  The specimens obtained are not related to the subjects included in Aim 1 of the study.</a:t>
            </a:r>
          </a:p>
          <a:p>
            <a:pPr marL="0" indent="0">
              <a:buNone/>
            </a:pPr>
            <a:endParaRPr lang="en-US" sz="2000" dirty="0"/>
          </a:p>
          <a:p>
            <a:endParaRPr lang="en-US" sz="2000" dirty="0"/>
          </a:p>
        </p:txBody>
      </p:sp>
    </p:spTree>
    <p:extLst>
      <p:ext uri="{BB962C8B-B14F-4D97-AF65-F5344CB8AC3E}">
        <p14:creationId xmlns:p14="http://schemas.microsoft.com/office/powerpoint/2010/main" val="244336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8:  Case Study 4</a:t>
            </a:r>
          </a:p>
        </p:txBody>
      </p:sp>
      <p:sp>
        <p:nvSpPr>
          <p:cNvPr id="3" name="Content Placeholder 2"/>
          <p:cNvSpPr>
            <a:spLocks noGrp="1"/>
          </p:cNvSpPr>
          <p:nvPr>
            <p:ph idx="1"/>
          </p:nvPr>
        </p:nvSpPr>
        <p:spPr/>
        <p:txBody>
          <a:bodyPr/>
          <a:lstStyle/>
          <a:p>
            <a:pPr marL="0" indent="0">
              <a:buNone/>
            </a:pPr>
            <a:r>
              <a:rPr lang="en-US" sz="2400" dirty="0"/>
              <a:t>Does this study qualify for exemption (check all that apply).</a:t>
            </a:r>
          </a:p>
          <a:p>
            <a:pPr marL="457200" indent="-457200">
              <a:buAutoNum type="alphaLcPeriod"/>
            </a:pPr>
            <a:r>
              <a:rPr lang="en-US" sz="2400" dirty="0"/>
              <a:t>Yes – Category 4(i)</a:t>
            </a:r>
          </a:p>
          <a:p>
            <a:pPr marL="457200" indent="-457200">
              <a:buAutoNum type="alphaLcPeriod"/>
            </a:pPr>
            <a:r>
              <a:rPr lang="en-US" sz="2400" dirty="0"/>
              <a:t>Yes, Category 4(ii)</a:t>
            </a:r>
          </a:p>
          <a:p>
            <a:pPr marL="457200" indent="-457200">
              <a:buAutoNum type="alphaLcPeriod"/>
            </a:pPr>
            <a:r>
              <a:rPr lang="en-US" sz="2400" dirty="0"/>
              <a:t>Yes, Category 4(iii)</a:t>
            </a:r>
          </a:p>
          <a:p>
            <a:pPr marL="457200" indent="-457200">
              <a:buAutoNum type="alphaLcPeriod"/>
            </a:pPr>
            <a:r>
              <a:rPr lang="en-US" sz="2400" dirty="0"/>
              <a:t>Yes, Category 4(iv)</a:t>
            </a:r>
          </a:p>
          <a:p>
            <a:pPr marL="457200" indent="-457200">
              <a:buAutoNum type="alphaLcPeriod"/>
            </a:pPr>
            <a:r>
              <a:rPr lang="en-US" sz="2400" dirty="0"/>
              <a:t>No</a:t>
            </a:r>
          </a:p>
        </p:txBody>
      </p:sp>
      <p:sp>
        <p:nvSpPr>
          <p:cNvPr id="4" name="Arrow: Right 3">
            <a:extLst>
              <a:ext uri="{FF2B5EF4-FFF2-40B4-BE49-F238E27FC236}">
                <a16:creationId xmlns:a16="http://schemas.microsoft.com/office/drawing/2014/main" id="{16E26D5D-F2A6-4CFF-AD62-BDF1DBD2AD21}"/>
              </a:ext>
            </a:extLst>
          </p:cNvPr>
          <p:cNvSpPr/>
          <p:nvPr/>
        </p:nvSpPr>
        <p:spPr>
          <a:xfrm>
            <a:off x="0" y="25908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F75038E-DE0A-45F4-A654-31E4EFD477FC}"/>
              </a:ext>
            </a:extLst>
          </p:cNvPr>
          <p:cNvSpPr/>
          <p:nvPr/>
        </p:nvSpPr>
        <p:spPr>
          <a:xfrm>
            <a:off x="0" y="3587656"/>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64B73A-13DC-4ACF-B22D-BBA6B00A7669}"/>
              </a:ext>
            </a:extLst>
          </p:cNvPr>
          <p:cNvSpPr txBox="1"/>
          <p:nvPr/>
        </p:nvSpPr>
        <p:spPr>
          <a:xfrm>
            <a:off x="5334000" y="3369236"/>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31261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3426-CFB8-4EAD-9FDE-4BDC9FAEFDD0}"/>
              </a:ext>
            </a:extLst>
          </p:cNvPr>
          <p:cNvSpPr>
            <a:spLocks noGrp="1"/>
          </p:cNvSpPr>
          <p:nvPr>
            <p:ph type="title"/>
          </p:nvPr>
        </p:nvSpPr>
        <p:spPr/>
        <p:txBody>
          <a:bodyPr/>
          <a:lstStyle/>
          <a:p>
            <a:r>
              <a:rPr lang="en-US" dirty="0"/>
              <a:t>Case Study 5</a:t>
            </a:r>
          </a:p>
        </p:txBody>
      </p:sp>
      <p:sp>
        <p:nvSpPr>
          <p:cNvPr id="3" name="Content Placeholder 2">
            <a:extLst>
              <a:ext uri="{FF2B5EF4-FFF2-40B4-BE49-F238E27FC236}">
                <a16:creationId xmlns:a16="http://schemas.microsoft.com/office/drawing/2014/main" id="{B6F4E6F6-27E1-42BF-A777-991B65BF0440}"/>
              </a:ext>
            </a:extLst>
          </p:cNvPr>
          <p:cNvSpPr>
            <a:spLocks noGrp="1"/>
          </p:cNvSpPr>
          <p:nvPr>
            <p:ph idx="1"/>
          </p:nvPr>
        </p:nvSpPr>
        <p:spPr/>
        <p:txBody>
          <a:bodyPr/>
          <a:lstStyle/>
          <a:p>
            <a:r>
              <a:rPr lang="en-US" sz="2400" dirty="0"/>
              <a:t>A VA researcher is investigating the incidence of a certain cancer on Veterans who were deployed during Operations Iraqi Freedom and Enduring Freedom</a:t>
            </a:r>
          </a:p>
          <a:p>
            <a:r>
              <a:rPr lang="en-US" sz="2400" dirty="0"/>
              <a:t>5 VAs will be involved in this chart review study</a:t>
            </a:r>
          </a:p>
          <a:p>
            <a:r>
              <a:rPr lang="en-US" sz="2400" dirty="0"/>
              <a:t>Identifiable information will be obtained and recorded from CPRS (VA’s electronic medical record system)</a:t>
            </a:r>
          </a:p>
          <a:p>
            <a:r>
              <a:rPr lang="en-US" sz="2400" dirty="0"/>
              <a:t>The Privacy Board has approved a waiver of HIPAA Authorization for the study</a:t>
            </a:r>
          </a:p>
        </p:txBody>
      </p:sp>
    </p:spTree>
    <p:extLst>
      <p:ext uri="{BB962C8B-B14F-4D97-AF65-F5344CB8AC3E}">
        <p14:creationId xmlns:p14="http://schemas.microsoft.com/office/powerpoint/2010/main" val="3691995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EB82-CAB8-4092-A1E7-0E79586E74E1}"/>
              </a:ext>
            </a:extLst>
          </p:cNvPr>
          <p:cNvSpPr>
            <a:spLocks noGrp="1"/>
          </p:cNvSpPr>
          <p:nvPr>
            <p:ph type="title"/>
          </p:nvPr>
        </p:nvSpPr>
        <p:spPr/>
        <p:txBody>
          <a:bodyPr/>
          <a:lstStyle/>
          <a:p>
            <a:r>
              <a:rPr lang="en-US" dirty="0"/>
              <a:t>Poll 9:  Case Study 5</a:t>
            </a:r>
          </a:p>
        </p:txBody>
      </p:sp>
      <p:sp>
        <p:nvSpPr>
          <p:cNvPr id="3" name="Content Placeholder 2">
            <a:extLst>
              <a:ext uri="{FF2B5EF4-FFF2-40B4-BE49-F238E27FC236}">
                <a16:creationId xmlns:a16="http://schemas.microsoft.com/office/drawing/2014/main" id="{67630E2F-0B6D-4FEC-AE42-2AE6D5F0E3DC}"/>
              </a:ext>
            </a:extLst>
          </p:cNvPr>
          <p:cNvSpPr>
            <a:spLocks noGrp="1"/>
          </p:cNvSpPr>
          <p:nvPr>
            <p:ph idx="1"/>
          </p:nvPr>
        </p:nvSpPr>
        <p:spPr/>
        <p:txBody>
          <a:bodyPr/>
          <a:lstStyle/>
          <a:p>
            <a:pPr marL="0" indent="0">
              <a:buNone/>
            </a:pPr>
            <a:r>
              <a:rPr lang="en-US" dirty="0"/>
              <a:t>Is the study eligible for exemption?</a:t>
            </a:r>
          </a:p>
          <a:p>
            <a:pPr marL="0" indent="0">
              <a:buNone/>
            </a:pPr>
            <a:endParaRPr lang="en-US" dirty="0"/>
          </a:p>
          <a:p>
            <a:r>
              <a:rPr lang="en-US" dirty="0"/>
              <a:t>Yes, exempt category 4</a:t>
            </a:r>
          </a:p>
          <a:p>
            <a:r>
              <a:rPr lang="en-US" dirty="0"/>
              <a:t>No</a:t>
            </a:r>
          </a:p>
          <a:p>
            <a:pPr marL="0" indent="0">
              <a:buNone/>
            </a:pPr>
            <a:endParaRPr lang="en-US" dirty="0"/>
          </a:p>
        </p:txBody>
      </p:sp>
      <p:sp>
        <p:nvSpPr>
          <p:cNvPr id="4" name="Arrow: Right 3">
            <a:extLst>
              <a:ext uri="{FF2B5EF4-FFF2-40B4-BE49-F238E27FC236}">
                <a16:creationId xmlns:a16="http://schemas.microsoft.com/office/drawing/2014/main" id="{5507EB3D-99B6-4ACD-8F18-C7550063FA85}"/>
              </a:ext>
            </a:extLst>
          </p:cNvPr>
          <p:cNvSpPr/>
          <p:nvPr/>
        </p:nvSpPr>
        <p:spPr>
          <a:xfrm>
            <a:off x="7545" y="32766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259046-EE3C-43D7-9E54-2B9F2252FA8B}"/>
              </a:ext>
            </a:extLst>
          </p:cNvPr>
          <p:cNvSpPr txBox="1"/>
          <p:nvPr/>
        </p:nvSpPr>
        <p:spPr>
          <a:xfrm>
            <a:off x="5334000" y="3369236"/>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10283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981F-F980-4B16-9FCA-F4C56A940D5C}"/>
              </a:ext>
            </a:extLst>
          </p:cNvPr>
          <p:cNvSpPr>
            <a:spLocks noGrp="1"/>
          </p:cNvSpPr>
          <p:nvPr>
            <p:ph type="title"/>
          </p:nvPr>
        </p:nvSpPr>
        <p:spPr/>
        <p:txBody>
          <a:bodyPr/>
          <a:lstStyle/>
          <a:p>
            <a:r>
              <a:rPr lang="en-US" dirty="0"/>
              <a:t>Poll 10:  Case Study 5</a:t>
            </a:r>
          </a:p>
        </p:txBody>
      </p:sp>
      <p:sp>
        <p:nvSpPr>
          <p:cNvPr id="3" name="Content Placeholder 2">
            <a:extLst>
              <a:ext uri="{FF2B5EF4-FFF2-40B4-BE49-F238E27FC236}">
                <a16:creationId xmlns:a16="http://schemas.microsoft.com/office/drawing/2014/main" id="{7AF0A055-DB8E-4C11-9B0F-2ED2F38793BD}"/>
              </a:ext>
            </a:extLst>
          </p:cNvPr>
          <p:cNvSpPr>
            <a:spLocks noGrp="1"/>
          </p:cNvSpPr>
          <p:nvPr>
            <p:ph idx="1"/>
          </p:nvPr>
        </p:nvSpPr>
        <p:spPr/>
        <p:txBody>
          <a:bodyPr/>
          <a:lstStyle/>
          <a:p>
            <a:pPr marL="0" indent="0">
              <a:buNone/>
            </a:pPr>
            <a:r>
              <a:rPr lang="en-US" dirty="0"/>
              <a:t>Should the IRB perform a limited IRB review to ensure that there are adequate provisions in place to protect the privacy of subjects and maintain the confidentiality of their data?</a:t>
            </a:r>
          </a:p>
          <a:p>
            <a:pPr marL="0" indent="0">
              <a:buNone/>
            </a:pPr>
            <a:endParaRPr lang="en-US" dirty="0"/>
          </a:p>
          <a:p>
            <a:pPr marL="0" indent="0">
              <a:buNone/>
            </a:pPr>
            <a:r>
              <a:rPr lang="en-US" dirty="0"/>
              <a:t>a. Yes</a:t>
            </a:r>
          </a:p>
          <a:p>
            <a:pPr marL="0" indent="0">
              <a:buNone/>
            </a:pPr>
            <a:r>
              <a:rPr lang="en-US" dirty="0"/>
              <a:t>b. No</a:t>
            </a:r>
          </a:p>
        </p:txBody>
      </p:sp>
      <p:sp>
        <p:nvSpPr>
          <p:cNvPr id="4" name="Arrow: Right 3">
            <a:extLst>
              <a:ext uri="{FF2B5EF4-FFF2-40B4-BE49-F238E27FC236}">
                <a16:creationId xmlns:a16="http://schemas.microsoft.com/office/drawing/2014/main" id="{8858BC22-61A7-40F9-978D-2DA41EAA222A}"/>
              </a:ext>
            </a:extLst>
          </p:cNvPr>
          <p:cNvSpPr/>
          <p:nvPr/>
        </p:nvSpPr>
        <p:spPr>
          <a:xfrm>
            <a:off x="13580" y="51054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B9CC18-BC1C-40F0-9309-19A76BE65381}"/>
              </a:ext>
            </a:extLst>
          </p:cNvPr>
          <p:cNvSpPr txBox="1"/>
          <p:nvPr/>
        </p:nvSpPr>
        <p:spPr>
          <a:xfrm>
            <a:off x="5410200" y="4591705"/>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34766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85596-BF63-404A-B6B0-D3F6730328D1}"/>
              </a:ext>
            </a:extLst>
          </p:cNvPr>
          <p:cNvSpPr>
            <a:spLocks noGrp="1"/>
          </p:cNvSpPr>
          <p:nvPr>
            <p:ph type="title"/>
          </p:nvPr>
        </p:nvSpPr>
        <p:spPr/>
        <p:txBody>
          <a:bodyPr/>
          <a:lstStyle/>
          <a:p>
            <a:r>
              <a:rPr lang="en-US" dirty="0"/>
              <a:t>Case Study 5 (continued)</a:t>
            </a:r>
          </a:p>
        </p:txBody>
      </p:sp>
      <p:sp>
        <p:nvSpPr>
          <p:cNvPr id="3" name="Content Placeholder 2">
            <a:extLst>
              <a:ext uri="{FF2B5EF4-FFF2-40B4-BE49-F238E27FC236}">
                <a16:creationId xmlns:a16="http://schemas.microsoft.com/office/drawing/2014/main" id="{75AC648E-F569-4933-A836-B98B034220E7}"/>
              </a:ext>
            </a:extLst>
          </p:cNvPr>
          <p:cNvSpPr>
            <a:spLocks noGrp="1"/>
          </p:cNvSpPr>
          <p:nvPr>
            <p:ph idx="1"/>
          </p:nvPr>
        </p:nvSpPr>
        <p:spPr/>
        <p:txBody>
          <a:bodyPr/>
          <a:lstStyle/>
          <a:p>
            <a:pPr marL="0" indent="0">
              <a:buNone/>
            </a:pPr>
            <a:r>
              <a:rPr lang="en-US" sz="2400" dirty="0"/>
              <a:t>The study team would like to send the identifiable data to a co-investigator at Fred Hutchinson Cancer Research Center who will analyze the identifiable data and compare it with a dataset obtained from one of their repositories on age-matched cases of Civilians who were not deployed during the similar timeframe.</a:t>
            </a:r>
          </a:p>
          <a:p>
            <a:pPr marL="0" indent="0">
              <a:buNone/>
            </a:pPr>
            <a:endParaRPr lang="en-US" sz="2400" b="1" dirty="0"/>
          </a:p>
          <a:p>
            <a:pPr marL="0" indent="0">
              <a:buNone/>
            </a:pPr>
            <a:r>
              <a:rPr lang="en-US" sz="2400" b="1" dirty="0"/>
              <a:t>Q:  Can the identifiable data be sent to the co-investigator at the Fred Hutchinson Cancer Research Center?</a:t>
            </a:r>
          </a:p>
          <a:p>
            <a:endParaRPr lang="en-US" sz="2400" dirty="0"/>
          </a:p>
        </p:txBody>
      </p:sp>
    </p:spTree>
    <p:extLst>
      <p:ext uri="{BB962C8B-B14F-4D97-AF65-F5344CB8AC3E}">
        <p14:creationId xmlns:p14="http://schemas.microsoft.com/office/powerpoint/2010/main" val="41375513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8CF4-8351-4618-9A74-90410AEE7341}"/>
              </a:ext>
            </a:extLst>
          </p:cNvPr>
          <p:cNvSpPr>
            <a:spLocks noGrp="1"/>
          </p:cNvSpPr>
          <p:nvPr>
            <p:ph type="title"/>
          </p:nvPr>
        </p:nvSpPr>
        <p:spPr/>
        <p:txBody>
          <a:bodyPr/>
          <a:lstStyle/>
          <a:p>
            <a:r>
              <a:rPr lang="en-US" dirty="0"/>
              <a:t>Poll 11:  Case Study 5</a:t>
            </a:r>
          </a:p>
        </p:txBody>
      </p:sp>
      <p:sp>
        <p:nvSpPr>
          <p:cNvPr id="3" name="Content Placeholder 2">
            <a:extLst>
              <a:ext uri="{FF2B5EF4-FFF2-40B4-BE49-F238E27FC236}">
                <a16:creationId xmlns:a16="http://schemas.microsoft.com/office/drawing/2014/main" id="{C285A2D5-BDF4-4DDB-B307-075B48023C95}"/>
              </a:ext>
            </a:extLst>
          </p:cNvPr>
          <p:cNvSpPr>
            <a:spLocks noGrp="1"/>
          </p:cNvSpPr>
          <p:nvPr>
            <p:ph idx="1"/>
          </p:nvPr>
        </p:nvSpPr>
        <p:spPr/>
        <p:txBody>
          <a:bodyPr/>
          <a:lstStyle/>
          <a:p>
            <a:pPr marL="0" indent="0">
              <a:buNone/>
            </a:pPr>
            <a:r>
              <a:rPr lang="en-US" dirty="0"/>
              <a:t>Can the identifiable data be sent to the co-investigator at the Fred Hutchinson Cancer Research Center?</a:t>
            </a:r>
          </a:p>
          <a:p>
            <a:pPr marL="0" indent="0">
              <a:buNone/>
            </a:pPr>
            <a:endParaRPr lang="en-US" dirty="0"/>
          </a:p>
          <a:p>
            <a:pPr marL="0" indent="0">
              <a:buNone/>
            </a:pPr>
            <a:r>
              <a:rPr lang="en-US" dirty="0"/>
              <a:t>a. Yes</a:t>
            </a:r>
          </a:p>
          <a:p>
            <a:pPr marL="0" indent="0">
              <a:buNone/>
            </a:pPr>
            <a:r>
              <a:rPr lang="en-US" dirty="0"/>
              <a:t>b. No</a:t>
            </a:r>
          </a:p>
          <a:p>
            <a:pPr marL="0" indent="0">
              <a:buNone/>
            </a:pPr>
            <a:endParaRPr lang="en-US" dirty="0"/>
          </a:p>
        </p:txBody>
      </p:sp>
      <p:sp>
        <p:nvSpPr>
          <p:cNvPr id="4" name="Arrow: Right 3">
            <a:extLst>
              <a:ext uri="{FF2B5EF4-FFF2-40B4-BE49-F238E27FC236}">
                <a16:creationId xmlns:a16="http://schemas.microsoft.com/office/drawing/2014/main" id="{C8EF0267-0985-444A-BD1D-2D65F33A34FA}"/>
              </a:ext>
            </a:extLst>
          </p:cNvPr>
          <p:cNvSpPr/>
          <p:nvPr/>
        </p:nvSpPr>
        <p:spPr>
          <a:xfrm>
            <a:off x="0" y="4648200"/>
            <a:ext cx="457200" cy="3048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3ED5728-C038-4D31-AB92-BFF3D5B4F859}"/>
              </a:ext>
            </a:extLst>
          </p:cNvPr>
          <p:cNvSpPr txBox="1"/>
          <p:nvPr/>
        </p:nvSpPr>
        <p:spPr>
          <a:xfrm>
            <a:off x="4953000" y="4303911"/>
            <a:ext cx="3124200" cy="307777"/>
          </a:xfrm>
          <a:prstGeom prst="rect">
            <a:avLst/>
          </a:prstGeom>
          <a:noFill/>
          <a:ln>
            <a:solidFill>
              <a:schemeClr val="accent1"/>
            </a:solidFill>
          </a:ln>
        </p:spPr>
        <p:txBody>
          <a:bodyPr wrap="square" rtlCol="0">
            <a:spAutoFit/>
          </a:bodyPr>
          <a:lstStyle/>
          <a:p>
            <a:r>
              <a:rPr lang="en-US" sz="1400" dirty="0"/>
              <a:t>See notes for additional commentary.</a:t>
            </a:r>
          </a:p>
        </p:txBody>
      </p:sp>
    </p:spTree>
    <p:extLst>
      <p:ext uri="{BB962C8B-B14F-4D97-AF65-F5344CB8AC3E}">
        <p14:creationId xmlns:p14="http://schemas.microsoft.com/office/powerpoint/2010/main" val="85430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pc="100" dirty="0">
                <a:solidFill>
                  <a:prstClr val="black"/>
                </a:solidFill>
              </a:rPr>
              <a:t>Questions	</a:t>
            </a:r>
            <a:endParaRPr lang="en-US" sz="3100" spc="100" dirty="0">
              <a:solidFill>
                <a:prstClr val="black"/>
              </a:solidFill>
            </a:endParaRPr>
          </a:p>
        </p:txBody>
      </p:sp>
    </p:spTree>
    <p:extLst>
      <p:ext uri="{BB962C8B-B14F-4D97-AF65-F5344CB8AC3E}">
        <p14:creationId xmlns:p14="http://schemas.microsoft.com/office/powerpoint/2010/main" val="3850177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Links</a:t>
            </a:r>
          </a:p>
        </p:txBody>
      </p:sp>
      <p:sp>
        <p:nvSpPr>
          <p:cNvPr id="3" name="Content Placeholder 2"/>
          <p:cNvSpPr>
            <a:spLocks noGrp="1"/>
          </p:cNvSpPr>
          <p:nvPr>
            <p:ph idx="1"/>
          </p:nvPr>
        </p:nvSpPr>
        <p:spPr>
          <a:xfrm>
            <a:off x="152400" y="1752600"/>
            <a:ext cx="8229600" cy="4190513"/>
          </a:xfrm>
        </p:spPr>
        <p:txBody>
          <a:bodyPr/>
          <a:lstStyle/>
          <a:p>
            <a:pPr>
              <a:spcAft>
                <a:spcPts val="3600"/>
              </a:spcAft>
            </a:pPr>
            <a:r>
              <a:rPr lang="en-US" sz="2000" dirty="0">
                <a:hlinkClick r:id="rId3"/>
              </a:rPr>
              <a:t>Final Rule for the Delay (published June 19, 2018)</a:t>
            </a:r>
            <a:endParaRPr lang="en-US" sz="2000" dirty="0"/>
          </a:p>
          <a:p>
            <a:pPr>
              <a:spcAft>
                <a:spcPts val="3600"/>
              </a:spcAft>
            </a:pPr>
            <a:r>
              <a:rPr lang="en-US" sz="2000" dirty="0">
                <a:hlinkClick r:id="rId4"/>
              </a:rPr>
              <a:t>Revised Common Rule (published January 19, 2017)</a:t>
            </a:r>
            <a:endParaRPr lang="en-US" sz="2000" dirty="0"/>
          </a:p>
          <a:p>
            <a:pPr lvl="1">
              <a:spcAft>
                <a:spcPts val="3600"/>
              </a:spcAft>
            </a:pPr>
            <a:r>
              <a:rPr lang="en-US" sz="1800" dirty="0"/>
              <a:t>Pages 7259 to 7274 contain the Text of the Final Rule</a:t>
            </a:r>
          </a:p>
          <a:p>
            <a:pPr>
              <a:spcAft>
                <a:spcPts val="3600"/>
              </a:spcAft>
            </a:pPr>
            <a:r>
              <a:rPr lang="en-US" sz="2000" dirty="0">
                <a:hlinkClick r:id="rId5"/>
              </a:rPr>
              <a:t>Current Common Rule</a:t>
            </a:r>
            <a:endParaRPr lang="en-US" sz="2000" dirty="0"/>
          </a:p>
          <a:p>
            <a:pPr>
              <a:spcAft>
                <a:spcPts val="3600"/>
              </a:spcAft>
            </a:pPr>
            <a:r>
              <a:rPr lang="en-US" sz="2000" dirty="0">
                <a:hlinkClick r:id="rId6"/>
              </a:rPr>
              <a:t>VHA Handbook 1200.05</a:t>
            </a:r>
            <a:endParaRPr lang="en-US" sz="2000" dirty="0"/>
          </a:p>
          <a:p>
            <a:pPr>
              <a:spcAft>
                <a:spcPts val="3600"/>
              </a:spcAft>
            </a:pPr>
            <a:r>
              <a:rPr lang="en-US" sz="2000" dirty="0">
                <a:hlinkClick r:id="rId7"/>
              </a:rPr>
              <a:t>ORD Policies and Guidance Documents</a:t>
            </a:r>
            <a:endParaRPr lang="en-US" sz="2000" dirty="0"/>
          </a:p>
          <a:p>
            <a:pPr>
              <a:spcAft>
                <a:spcPts val="3600"/>
              </a:spcAft>
            </a:pPr>
            <a:r>
              <a:rPr lang="en-US" sz="2000" dirty="0">
                <a:hlinkClick r:id="rId8"/>
              </a:rPr>
              <a:t>ORPP&amp;E </a:t>
            </a:r>
            <a:r>
              <a:rPr lang="en-US" sz="2000" dirty="0" err="1">
                <a:hlinkClick r:id="rId8"/>
              </a:rPr>
              <a:t>Cyberseminars</a:t>
            </a:r>
            <a:endParaRPr lang="en-US" sz="2000" dirty="0"/>
          </a:p>
        </p:txBody>
      </p:sp>
    </p:spTree>
    <p:extLst>
      <p:ext uri="{BB962C8B-B14F-4D97-AF65-F5344CB8AC3E}">
        <p14:creationId xmlns:p14="http://schemas.microsoft.com/office/powerpoint/2010/main" val="347940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2611-8248-4B2E-85A9-30D2F5651D5F}"/>
              </a:ext>
            </a:extLst>
          </p:cNvPr>
          <p:cNvSpPr>
            <a:spLocks noGrp="1"/>
          </p:cNvSpPr>
          <p:nvPr>
            <p:ph type="title"/>
          </p:nvPr>
        </p:nvSpPr>
        <p:spPr/>
        <p:txBody>
          <a:bodyPr/>
          <a:lstStyle/>
          <a:p>
            <a:r>
              <a:rPr lang="en-US" dirty="0"/>
              <a:t>The Privacy Act and Research</a:t>
            </a:r>
          </a:p>
        </p:txBody>
      </p:sp>
      <p:sp>
        <p:nvSpPr>
          <p:cNvPr id="3" name="Content Placeholder 2">
            <a:extLst>
              <a:ext uri="{FF2B5EF4-FFF2-40B4-BE49-F238E27FC236}">
                <a16:creationId xmlns:a16="http://schemas.microsoft.com/office/drawing/2014/main" id="{39DBD01F-EAB1-47BF-92BD-50338D8BDEC9}"/>
              </a:ext>
            </a:extLst>
          </p:cNvPr>
          <p:cNvSpPr>
            <a:spLocks noGrp="1"/>
          </p:cNvSpPr>
          <p:nvPr>
            <p:ph idx="1"/>
          </p:nvPr>
        </p:nvSpPr>
        <p:spPr/>
        <p:txBody>
          <a:bodyPr/>
          <a:lstStyle/>
          <a:p>
            <a:r>
              <a:rPr lang="en-US" sz="2000" b="1" dirty="0"/>
              <a:t>The Privacy Act </a:t>
            </a:r>
            <a:r>
              <a:rPr lang="en-US" sz="2000" dirty="0"/>
              <a:t>governs federal agencies that collect, maintain, or use a system of records with personal information.  The Act:</a:t>
            </a:r>
          </a:p>
          <a:p>
            <a:pPr lvl="1"/>
            <a:r>
              <a:rPr lang="en-US" sz="1800" dirty="0"/>
              <a:t>prohibits agencies from </a:t>
            </a:r>
            <a:r>
              <a:rPr lang="en-US" sz="1800" b="1" dirty="0"/>
              <a:t>disclosing information </a:t>
            </a:r>
            <a:r>
              <a:rPr lang="en-US" sz="1800" dirty="0"/>
              <a:t>about “individuals” to “any person, or to another agency” </a:t>
            </a:r>
            <a:r>
              <a:rPr lang="en-US" sz="1800" b="1" dirty="0"/>
              <a:t>without the individuals’ consent</a:t>
            </a:r>
            <a:r>
              <a:rPr lang="en-US" sz="1800" dirty="0"/>
              <a:t> (absent certain exceptions);</a:t>
            </a:r>
          </a:p>
          <a:p>
            <a:pPr lvl="1"/>
            <a:r>
              <a:rPr lang="en-US" sz="1800" dirty="0"/>
              <a:t>gives “individuals” the right to review and copy agencies’ records about them; and</a:t>
            </a:r>
          </a:p>
          <a:p>
            <a:pPr lvl="1"/>
            <a:r>
              <a:rPr lang="en-US" sz="1800" dirty="0"/>
              <a:t>gives “individuals” the right to request amendment of records pertaining to them.</a:t>
            </a:r>
          </a:p>
          <a:p>
            <a:r>
              <a:rPr lang="en-US" sz="2000" dirty="0"/>
              <a:t>Main Takeaway:  VA cannot disclose (release) identifiable information for non-permissible purposes without the subject’s written authorization.</a:t>
            </a:r>
          </a:p>
          <a:p>
            <a:pPr lvl="1"/>
            <a:r>
              <a:rPr lang="en-US" sz="1800" dirty="0"/>
              <a:t>Applies to all research involving human subjects, to include exempt research</a:t>
            </a:r>
          </a:p>
        </p:txBody>
      </p:sp>
    </p:spTree>
    <p:extLst>
      <p:ext uri="{BB962C8B-B14F-4D97-AF65-F5344CB8AC3E}">
        <p14:creationId xmlns:p14="http://schemas.microsoft.com/office/powerpoint/2010/main" val="189260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Categorizing Projects</a:t>
            </a:r>
          </a:p>
        </p:txBody>
      </p:sp>
      <p:sp>
        <p:nvSpPr>
          <p:cNvPr id="3" name="Content Placeholder 2"/>
          <p:cNvSpPr>
            <a:spLocks noGrp="1"/>
          </p:cNvSpPr>
          <p:nvPr>
            <p:ph idx="1"/>
          </p:nvPr>
        </p:nvSpPr>
        <p:spPr>
          <a:xfrm>
            <a:off x="457200" y="1935650"/>
            <a:ext cx="8564880" cy="4190513"/>
          </a:xfrm>
        </p:spPr>
        <p:txBody>
          <a:bodyPr/>
          <a:lstStyle/>
          <a:p>
            <a:r>
              <a:rPr lang="en-US" sz="2400" dirty="0"/>
              <a:t>Review </a:t>
            </a:r>
            <a:r>
              <a:rPr lang="en-US" sz="2400" b="1" dirty="0"/>
              <a:t>all details </a:t>
            </a:r>
            <a:r>
              <a:rPr lang="en-US" sz="2400" dirty="0"/>
              <a:t>of the project</a:t>
            </a:r>
          </a:p>
          <a:p>
            <a:r>
              <a:rPr lang="en-US" sz="2400" dirty="0"/>
              <a:t>Address questions in the </a:t>
            </a:r>
            <a:r>
              <a:rPr lang="en-US" sz="2400" b="1" dirty="0"/>
              <a:t>following order</a:t>
            </a:r>
            <a:r>
              <a:rPr lang="en-US" sz="2400" dirty="0"/>
              <a:t>:</a:t>
            </a:r>
          </a:p>
          <a:p>
            <a:pPr lvl="1"/>
            <a:r>
              <a:rPr lang="en-US" sz="2200" dirty="0"/>
              <a:t>Is it </a:t>
            </a:r>
            <a:r>
              <a:rPr lang="en-US" sz="2200" b="1" dirty="0"/>
              <a:t>research</a:t>
            </a:r>
            <a:r>
              <a:rPr lang="en-US" sz="2200" dirty="0"/>
              <a:t>?</a:t>
            </a:r>
          </a:p>
          <a:p>
            <a:pPr lvl="1"/>
            <a:r>
              <a:rPr lang="en-US" sz="2200" dirty="0"/>
              <a:t>Is it </a:t>
            </a:r>
            <a:r>
              <a:rPr lang="en-US" sz="2200" b="1" dirty="0"/>
              <a:t>human subjects research</a:t>
            </a:r>
            <a:r>
              <a:rPr lang="en-US" sz="2200" dirty="0"/>
              <a:t>?</a:t>
            </a:r>
          </a:p>
          <a:p>
            <a:pPr lvl="1"/>
            <a:r>
              <a:rPr lang="en-US" sz="2200" dirty="0">
                <a:solidFill>
                  <a:srgbClr val="FF0000"/>
                </a:solidFill>
              </a:rPr>
              <a:t>Is the study </a:t>
            </a:r>
            <a:r>
              <a:rPr lang="en-US" sz="2200" b="1" dirty="0">
                <a:solidFill>
                  <a:srgbClr val="FF0000"/>
                </a:solidFill>
              </a:rPr>
              <a:t>exempt</a:t>
            </a:r>
            <a:r>
              <a:rPr lang="en-US" sz="2200" dirty="0">
                <a:solidFill>
                  <a:srgbClr val="FF0000"/>
                </a:solidFill>
              </a:rPr>
              <a:t> from IRB review?</a:t>
            </a:r>
          </a:p>
          <a:p>
            <a:pPr lvl="1"/>
            <a:r>
              <a:rPr lang="en-US" sz="2200" dirty="0"/>
              <a:t>Is my facility </a:t>
            </a:r>
            <a:r>
              <a:rPr lang="en-US" sz="2200" b="1" dirty="0"/>
              <a:t>engaged</a:t>
            </a:r>
            <a:r>
              <a:rPr lang="en-US" sz="2200" dirty="0"/>
              <a:t> in human subjects research?</a:t>
            </a:r>
          </a:p>
          <a:p>
            <a:pPr lvl="1"/>
            <a:r>
              <a:rPr lang="en-US" sz="2200" dirty="0"/>
              <a:t>Can the IRB use the </a:t>
            </a:r>
            <a:r>
              <a:rPr lang="en-US" sz="2200" b="1" dirty="0"/>
              <a:t>expedited</a:t>
            </a:r>
            <a:r>
              <a:rPr lang="en-US" sz="2200" dirty="0"/>
              <a:t> review process?</a:t>
            </a:r>
          </a:p>
          <a:p>
            <a:endParaRPr lang="en-US" dirty="0"/>
          </a:p>
        </p:txBody>
      </p:sp>
    </p:spTree>
    <p:extLst>
      <p:ext uri="{BB962C8B-B14F-4D97-AF65-F5344CB8AC3E}">
        <p14:creationId xmlns:p14="http://schemas.microsoft.com/office/powerpoint/2010/main" val="14275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E885-CF9E-4AD4-9484-751B2D1A9EF9}"/>
              </a:ext>
            </a:extLst>
          </p:cNvPr>
          <p:cNvSpPr>
            <a:spLocks noGrp="1"/>
          </p:cNvSpPr>
          <p:nvPr>
            <p:ph type="title"/>
          </p:nvPr>
        </p:nvSpPr>
        <p:spPr/>
        <p:txBody>
          <a:bodyPr/>
          <a:lstStyle/>
          <a:p>
            <a:r>
              <a:rPr lang="en-US" dirty="0"/>
              <a:t>Who can Determine if a Study is Exempt?</a:t>
            </a:r>
          </a:p>
        </p:txBody>
      </p:sp>
      <p:sp>
        <p:nvSpPr>
          <p:cNvPr id="3" name="Content Placeholder 2">
            <a:extLst>
              <a:ext uri="{FF2B5EF4-FFF2-40B4-BE49-F238E27FC236}">
                <a16:creationId xmlns:a16="http://schemas.microsoft.com/office/drawing/2014/main" id="{7AC6C801-7B88-4773-8839-5AAC7034403C}"/>
              </a:ext>
            </a:extLst>
          </p:cNvPr>
          <p:cNvSpPr>
            <a:spLocks noGrp="1"/>
          </p:cNvSpPr>
          <p:nvPr>
            <p:ph idx="1"/>
          </p:nvPr>
        </p:nvSpPr>
        <p:spPr/>
        <p:txBody>
          <a:bodyPr/>
          <a:lstStyle/>
          <a:p>
            <a:r>
              <a:rPr lang="en-US" sz="2000" dirty="0"/>
              <a:t>For VA research, the following individuals can make the exempt determination:</a:t>
            </a:r>
          </a:p>
          <a:p>
            <a:pPr lvl="1"/>
            <a:r>
              <a:rPr lang="en-US" sz="1800" dirty="0"/>
              <a:t>The IRB Chair</a:t>
            </a:r>
          </a:p>
          <a:p>
            <a:pPr lvl="1"/>
            <a:r>
              <a:rPr lang="en-US" sz="1800" dirty="0"/>
              <a:t>An experienced IRB member</a:t>
            </a:r>
          </a:p>
          <a:p>
            <a:pPr lvl="1"/>
            <a:r>
              <a:rPr lang="en-US" sz="1800" dirty="0"/>
              <a:t>Qualified Administrative Staff </a:t>
            </a:r>
          </a:p>
          <a:p>
            <a:r>
              <a:rPr lang="en-US" sz="2000" dirty="0"/>
              <a:t>The Investigator is not allowed to make exempt determinations</a:t>
            </a:r>
          </a:p>
          <a:p>
            <a:r>
              <a:rPr lang="en-US" sz="2000" dirty="0"/>
              <a:t>When required, limited IRB review must be conducted by the IRB  (convened or expedited review)</a:t>
            </a:r>
          </a:p>
          <a:p>
            <a:r>
              <a:rPr lang="en-US" sz="2000" dirty="0"/>
              <a:t>ORPP&amp;E is exploring the potential use of an electronic determination aid for exempt determinations</a:t>
            </a:r>
          </a:p>
          <a:p>
            <a:pPr lvl="1"/>
            <a:r>
              <a:rPr lang="en-US" sz="1800" dirty="0"/>
              <a:t>VA Electronic Determination Aid (VAEDA)</a:t>
            </a:r>
          </a:p>
        </p:txBody>
      </p:sp>
    </p:spTree>
    <p:extLst>
      <p:ext uri="{BB962C8B-B14F-4D97-AF65-F5344CB8AC3E}">
        <p14:creationId xmlns:p14="http://schemas.microsoft.com/office/powerpoint/2010/main" val="127118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300D-0B74-4172-97FB-E5A052470E5B}"/>
              </a:ext>
            </a:extLst>
          </p:cNvPr>
          <p:cNvSpPr>
            <a:spLocks noGrp="1"/>
          </p:cNvSpPr>
          <p:nvPr>
            <p:ph type="title"/>
          </p:nvPr>
        </p:nvSpPr>
        <p:spPr/>
        <p:txBody>
          <a:bodyPr/>
          <a:lstStyle/>
          <a:p>
            <a:r>
              <a:rPr lang="en-US" dirty="0"/>
              <a:t>When Does a Study Qualify for Exemption:  Exempt Categories</a:t>
            </a:r>
          </a:p>
        </p:txBody>
      </p:sp>
      <p:sp>
        <p:nvSpPr>
          <p:cNvPr id="3" name="Content Placeholder 2">
            <a:extLst>
              <a:ext uri="{FF2B5EF4-FFF2-40B4-BE49-F238E27FC236}">
                <a16:creationId xmlns:a16="http://schemas.microsoft.com/office/drawing/2014/main" id="{17B06E50-8887-40DB-85AA-B739A6955D4F}"/>
              </a:ext>
            </a:extLst>
          </p:cNvPr>
          <p:cNvSpPr>
            <a:spLocks noGrp="1"/>
          </p:cNvSpPr>
          <p:nvPr>
            <p:ph idx="1"/>
          </p:nvPr>
        </p:nvSpPr>
        <p:spPr/>
        <p:txBody>
          <a:bodyPr/>
          <a:lstStyle/>
          <a:p>
            <a:pPr>
              <a:spcBef>
                <a:spcPts val="1200"/>
              </a:spcBef>
            </a:pPr>
            <a:r>
              <a:rPr lang="en-US" sz="2400" dirty="0"/>
              <a:t>Research activities in which the only involvement of human subjects will be in </a:t>
            </a:r>
            <a:r>
              <a:rPr lang="en-US" sz="2400" b="1" i="1" dirty="0"/>
              <a:t>one or more </a:t>
            </a:r>
            <a:r>
              <a:rPr lang="en-US" sz="2400" dirty="0"/>
              <a:t>of the eight categories outlined in the Common Rule (38 CFR 16.104(d)) may be exempt from IRB review</a:t>
            </a:r>
          </a:p>
          <a:p>
            <a:r>
              <a:rPr lang="en-US" sz="2400" dirty="0"/>
              <a:t>All research activity(</a:t>
            </a:r>
            <a:r>
              <a:rPr lang="en-US" sz="2400" dirty="0" err="1"/>
              <a:t>ies</a:t>
            </a:r>
            <a:r>
              <a:rPr lang="en-US" sz="2400" dirty="0"/>
              <a:t>) must meet the requirements of the exempt categories selected</a:t>
            </a:r>
          </a:p>
          <a:p>
            <a:r>
              <a:rPr lang="en-US" sz="2400" dirty="0"/>
              <a:t>If limited IRB review is required, the IRB must determine that the limited IRB review criteria are met</a:t>
            </a:r>
          </a:p>
          <a:p>
            <a:pPr marL="0" indent="0">
              <a:buNone/>
            </a:pPr>
            <a:endParaRPr lang="en-US" sz="2400" dirty="0"/>
          </a:p>
          <a:p>
            <a:pPr marL="0" indent="0">
              <a:buNone/>
            </a:pPr>
            <a:r>
              <a:rPr lang="en-US" sz="2000" dirty="0"/>
              <a:t>Refer to handout for a list of exempt categories</a:t>
            </a:r>
          </a:p>
          <a:p>
            <a:pPr marL="0" indent="0">
              <a:buNone/>
            </a:pPr>
            <a:endParaRPr lang="en-US" sz="2400" dirty="0"/>
          </a:p>
        </p:txBody>
      </p:sp>
    </p:spTree>
    <p:extLst>
      <p:ext uri="{BB962C8B-B14F-4D97-AF65-F5344CB8AC3E}">
        <p14:creationId xmlns:p14="http://schemas.microsoft.com/office/powerpoint/2010/main" val="52643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BF02B-728D-4F83-AC98-E4C9061605DB}"/>
              </a:ext>
            </a:extLst>
          </p:cNvPr>
          <p:cNvSpPr>
            <a:spLocks noGrp="1"/>
          </p:cNvSpPr>
          <p:nvPr>
            <p:ph type="title"/>
          </p:nvPr>
        </p:nvSpPr>
        <p:spPr/>
        <p:txBody>
          <a:bodyPr/>
          <a:lstStyle/>
          <a:p>
            <a:r>
              <a:rPr lang="en-US" dirty="0"/>
              <a:t>Limited IRB Review</a:t>
            </a:r>
          </a:p>
        </p:txBody>
      </p:sp>
      <p:sp>
        <p:nvSpPr>
          <p:cNvPr id="3" name="Content Placeholder 2">
            <a:extLst>
              <a:ext uri="{FF2B5EF4-FFF2-40B4-BE49-F238E27FC236}">
                <a16:creationId xmlns:a16="http://schemas.microsoft.com/office/drawing/2014/main" id="{89296A55-7E4B-4EC7-8E3F-758D4BF61443}"/>
              </a:ext>
            </a:extLst>
          </p:cNvPr>
          <p:cNvSpPr>
            <a:spLocks noGrp="1"/>
          </p:cNvSpPr>
          <p:nvPr>
            <p:ph idx="1"/>
          </p:nvPr>
        </p:nvSpPr>
        <p:spPr/>
        <p:txBody>
          <a:bodyPr/>
          <a:lstStyle/>
          <a:p>
            <a:r>
              <a:rPr lang="en-US" sz="1800" dirty="0"/>
              <a:t>Specific to Exemptions 2(iii); 3(i)(c); 7; and 8</a:t>
            </a:r>
          </a:p>
          <a:p>
            <a:r>
              <a:rPr lang="en-US" sz="1800" dirty="0"/>
              <a:t>Can be conducted by Expedited Review</a:t>
            </a:r>
          </a:p>
          <a:p>
            <a:r>
              <a:rPr lang="en-US" sz="1800" dirty="0"/>
              <a:t>IRB is not required to make all the 111 approval criteria, instead…</a:t>
            </a:r>
          </a:p>
          <a:p>
            <a:pPr lvl="1"/>
            <a:r>
              <a:rPr lang="en-US" sz="1600" dirty="0"/>
              <a:t>For Exemptions 2(iii) and 3(i)(c) – IRB must ensure that adequate provisions exist to protect the privacy of subjects and maintain the confidentiality of their data</a:t>
            </a:r>
          </a:p>
          <a:p>
            <a:pPr lvl="1"/>
            <a:r>
              <a:rPr lang="en-US" sz="1600" dirty="0"/>
              <a:t>For Exemption 7:  that Broad consent was obtained; broad consent was appropriately documented or waived; and if a change is made for research purposes in the way the identifiable information or specimens are stored, adequate provisions exist to protect the privacy of subjects and maintain the confidentiality of their data.</a:t>
            </a:r>
          </a:p>
          <a:p>
            <a:pPr lvl="1"/>
            <a:r>
              <a:rPr lang="en-US" sz="1600" dirty="0"/>
              <a:t>For Exemption 8: IRB must ensure that adequate provisions exist to protect the privacy of subjects and maintain the confidentiality of their data and that the proposed research is within the scope of the broad consent</a:t>
            </a:r>
          </a:p>
          <a:p>
            <a:pPr marL="457200" lvl="1" indent="0">
              <a:buNone/>
            </a:pPr>
            <a:endParaRPr lang="en-US" sz="1600" dirty="0"/>
          </a:p>
          <a:p>
            <a:pPr lvl="1"/>
            <a:endParaRPr lang="en-US" sz="1800" dirty="0"/>
          </a:p>
        </p:txBody>
      </p:sp>
    </p:spTree>
    <p:extLst>
      <p:ext uri="{BB962C8B-B14F-4D97-AF65-F5344CB8AC3E}">
        <p14:creationId xmlns:p14="http://schemas.microsoft.com/office/powerpoint/2010/main" val="344845020"/>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18986</TotalTime>
  <Words>4520</Words>
  <Application>Microsoft Office PowerPoint</Application>
  <PresentationFormat>On-screen Show (4:3)</PresentationFormat>
  <Paragraphs>392</Paragraphs>
  <Slides>48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ＭＳ Ｐゴシック</vt:lpstr>
      <vt:lpstr>Arial</vt:lpstr>
      <vt:lpstr>Calibri</vt:lpstr>
      <vt:lpstr>Georgia</vt:lpstr>
      <vt:lpstr>Tahoma</vt:lpstr>
      <vt:lpstr>Verdana</vt:lpstr>
      <vt:lpstr>Wingdings</vt:lpstr>
      <vt:lpstr>Wingdings 2</vt:lpstr>
      <vt:lpstr>PPT_VHA_Template</vt:lpstr>
      <vt:lpstr>           Exempt Research (Part 1):  Categories 1-4   </vt:lpstr>
      <vt:lpstr>Overview</vt:lpstr>
      <vt:lpstr>What Does Exempt from the Common Rule Mean?</vt:lpstr>
      <vt:lpstr>Exempt Research is not Exempt from the Privacy Rule and the Privacy Act</vt:lpstr>
      <vt:lpstr>The Privacy Act and Research</vt:lpstr>
      <vt:lpstr>Categorizing Projects</vt:lpstr>
      <vt:lpstr>Who can Determine if a Study is Exempt?</vt:lpstr>
      <vt:lpstr>When Does a Study Qualify for Exemption:  Exempt Categories</vt:lpstr>
      <vt:lpstr>Limited IRB Review</vt:lpstr>
      <vt:lpstr>What Oversight is Required for Exempt Research at the VA?</vt:lpstr>
      <vt:lpstr>Is Continuing Review Required for Exempt Research Activities? </vt:lpstr>
      <vt:lpstr>Exempt Studies:  Additional VA Requirements</vt:lpstr>
      <vt:lpstr>Summary of Changes to Exemptions in the Revised Common Rule</vt:lpstr>
      <vt:lpstr>Applying Exempt Categories to Research involving Pregnant Women, Prisoners, and Children</vt:lpstr>
      <vt:lpstr>Poll:  Which Exempt Category Concerns You the Most when Making Determinations?</vt:lpstr>
      <vt:lpstr> </vt:lpstr>
      <vt:lpstr>Exempt Category 1:  2018 Rule</vt:lpstr>
      <vt:lpstr>Exempt Category 2:  Pre-2018 Rule</vt:lpstr>
      <vt:lpstr>Exempt Category 2: 2018 Rule</vt:lpstr>
      <vt:lpstr>Case 1</vt:lpstr>
      <vt:lpstr>Poll 1: Case 1</vt:lpstr>
      <vt:lpstr>Poll 2:  Case 1</vt:lpstr>
      <vt:lpstr>Case 1 (continued)</vt:lpstr>
      <vt:lpstr>Poll 3:  Case 1</vt:lpstr>
      <vt:lpstr>Case Study 2</vt:lpstr>
      <vt:lpstr>Poll 4:  Case Study 2</vt:lpstr>
      <vt:lpstr>Poll 5:  Case Study 2</vt:lpstr>
      <vt:lpstr> </vt:lpstr>
      <vt:lpstr>Exempt Category 3:  2018 Rule</vt:lpstr>
      <vt:lpstr>Benign Behavioral Intervention</vt:lpstr>
      <vt:lpstr>Exempt Category 3:  Things to Consider</vt:lpstr>
      <vt:lpstr>Case Study 3</vt:lpstr>
      <vt:lpstr>Poll 6:  Case Study 3</vt:lpstr>
      <vt:lpstr>Case Study 3:  Evaluation of Key Criteria</vt:lpstr>
      <vt:lpstr>Case Study 3 (continued)</vt:lpstr>
      <vt:lpstr>Poll 7:  Case Study 3</vt:lpstr>
      <vt:lpstr>Exempt Category 4:  Pre-2018 Rule</vt:lpstr>
      <vt:lpstr>Exempt Category 4:  2018 Rule</vt:lpstr>
      <vt:lpstr>Exempt Category 4 (continued)</vt:lpstr>
      <vt:lpstr>Case Study 4</vt:lpstr>
      <vt:lpstr>Poll 8:  Case Study 4</vt:lpstr>
      <vt:lpstr>Case Study 5</vt:lpstr>
      <vt:lpstr>Poll 9:  Case Study 5</vt:lpstr>
      <vt:lpstr>Poll 10:  Case Study 5</vt:lpstr>
      <vt:lpstr>Case Study 5 (continued)</vt:lpstr>
      <vt:lpstr>Poll 11:  Case Study 5</vt:lpstr>
      <vt:lpstr> </vt:lpstr>
      <vt:lpstr>Important Links</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Exempt and Expedited Review</dc:title>
  <dc:creator>Duche, Soundia</dc:creator>
  <cp:lastModifiedBy>Rivera, Portia T</cp:lastModifiedBy>
  <cp:revision>606</cp:revision>
  <cp:lastPrinted>2019-03-14T12:53:19Z</cp:lastPrinted>
  <dcterms:created xsi:type="dcterms:W3CDTF">2013-05-15T16:43:55Z</dcterms:created>
  <dcterms:modified xsi:type="dcterms:W3CDTF">2019-03-19T14:02:12Z</dcterms:modified>
</cp:coreProperties>
</file>